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 id="2147483688" r:id="rId5"/>
  </p:sldMasterIdLst>
  <p:notesMasterIdLst>
    <p:notesMasterId r:id="rId23"/>
  </p:notesMasterIdLst>
  <p:sldIdLst>
    <p:sldId id="316" r:id="rId6"/>
    <p:sldId id="377" r:id="rId7"/>
    <p:sldId id="340" r:id="rId8"/>
    <p:sldId id="382" r:id="rId9"/>
    <p:sldId id="384" r:id="rId10"/>
    <p:sldId id="332" r:id="rId11"/>
    <p:sldId id="385" r:id="rId12"/>
    <p:sldId id="376" r:id="rId13"/>
    <p:sldId id="367" r:id="rId14"/>
    <p:sldId id="370" r:id="rId15"/>
    <p:sldId id="383" r:id="rId16"/>
    <p:sldId id="339" r:id="rId17"/>
    <p:sldId id="294" r:id="rId18"/>
    <p:sldId id="373" r:id="rId19"/>
    <p:sldId id="380" r:id="rId20"/>
    <p:sldId id="358" r:id="rId21"/>
    <p:sldId id="372" r:id="rId22"/>
  </p:sldIdLst>
  <p:sldSz cx="9144000" cy="5143500" type="screen16x9"/>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7523B0-BE55-D85A-079D-C7BB0419FEAA}" name="Cheryl Morgan" initials="CM" userId="S::cheryl.morgan@citb.co.uk::1088e210-05c5-48f9-a86e-96fa7252a6d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0F4"/>
    <a:srgbClr val="000000"/>
    <a:srgbClr val="F7F4ED"/>
    <a:srgbClr val="00A5C0"/>
    <a:srgbClr val="B1006E"/>
    <a:srgbClr val="4D5D68"/>
    <a:srgbClr val="B5BFC8"/>
    <a:srgbClr val="7F8D99"/>
    <a:srgbClr val="F6A800"/>
    <a:srgbClr val="00B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2" d="100"/>
          <a:sy n="202" d="100"/>
        </p:scale>
        <p:origin x="620" y="112"/>
      </p:cViewPr>
      <p:guideLst>
        <p:guide orient="horz" pos="1643"/>
        <p:guide pos="2880"/>
      </p:guideLst>
    </p:cSldViewPr>
  </p:slideViewPr>
  <p:notesTextViewPr>
    <p:cViewPr>
      <p:scale>
        <a:sx n="1" d="1"/>
        <a:sy n="1" d="1"/>
      </p:scale>
      <p:origin x="0" y="0"/>
    </p:cViewPr>
  </p:notesTextViewPr>
  <p:notesViewPr>
    <p:cSldViewPr snapToGrid="0">
      <p:cViewPr varScale="1">
        <p:scale>
          <a:sx n="111" d="100"/>
          <a:sy n="111" d="100"/>
        </p:scale>
        <p:origin x="5232" y="88"/>
      </p:cViewPr>
      <p:guideLst>
        <p:guide orient="horz" pos="3156"/>
        <p:guide pos="217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Perkins" userId="11eded66-08a9-4ff2-8034-2eec1b192ba5" providerId="ADAL" clId="{4CDEA988-9876-4392-9082-50310A362B50}"/>
    <pc:docChg chg="modSld">
      <pc:chgData name="Suzanne Perkins" userId="11eded66-08a9-4ff2-8034-2eec1b192ba5" providerId="ADAL" clId="{4CDEA988-9876-4392-9082-50310A362B50}" dt="2025-07-03T13:09:40.315" v="18" actId="20577"/>
      <pc:docMkLst>
        <pc:docMk/>
      </pc:docMkLst>
      <pc:sldChg chg="modNotes">
        <pc:chgData name="Suzanne Perkins" userId="11eded66-08a9-4ff2-8034-2eec1b192ba5" providerId="ADAL" clId="{4CDEA988-9876-4392-9082-50310A362B50}" dt="2025-07-03T13:09:17.292" v="13" actId="20577"/>
        <pc:sldMkLst>
          <pc:docMk/>
          <pc:sldMk cId="994703330" sldId="294"/>
        </pc:sldMkLst>
      </pc:sldChg>
      <pc:sldChg chg="modNotes">
        <pc:chgData name="Suzanne Perkins" userId="11eded66-08a9-4ff2-8034-2eec1b192ba5" providerId="ADAL" clId="{4CDEA988-9876-4392-9082-50310A362B50}" dt="2025-07-03T13:06:28.431" v="0" actId="20577"/>
        <pc:sldMkLst>
          <pc:docMk/>
          <pc:sldMk cId="1887310562" sldId="316"/>
        </pc:sldMkLst>
      </pc:sldChg>
      <pc:sldChg chg="modNotes">
        <pc:chgData name="Suzanne Perkins" userId="11eded66-08a9-4ff2-8034-2eec1b192ba5" providerId="ADAL" clId="{4CDEA988-9876-4392-9082-50310A362B50}" dt="2025-07-03T13:07:10.025" v="6" actId="20577"/>
        <pc:sldMkLst>
          <pc:docMk/>
          <pc:sldMk cId="883910361" sldId="332"/>
        </pc:sldMkLst>
      </pc:sldChg>
      <pc:sldChg chg="modNotes">
        <pc:chgData name="Suzanne Perkins" userId="11eded66-08a9-4ff2-8034-2eec1b192ba5" providerId="ADAL" clId="{4CDEA988-9876-4392-9082-50310A362B50}" dt="2025-07-03T13:08:52.491" v="12" actId="20577"/>
        <pc:sldMkLst>
          <pc:docMk/>
          <pc:sldMk cId="2026272026" sldId="339"/>
        </pc:sldMkLst>
      </pc:sldChg>
      <pc:sldChg chg="modNotes">
        <pc:chgData name="Suzanne Perkins" userId="11eded66-08a9-4ff2-8034-2eec1b192ba5" providerId="ADAL" clId="{4CDEA988-9876-4392-9082-50310A362B50}" dt="2025-07-03T13:06:39.404" v="2" actId="20577"/>
        <pc:sldMkLst>
          <pc:docMk/>
          <pc:sldMk cId="61279135" sldId="340"/>
        </pc:sldMkLst>
      </pc:sldChg>
      <pc:sldChg chg="modNotes">
        <pc:chgData name="Suzanne Perkins" userId="11eded66-08a9-4ff2-8034-2eec1b192ba5" providerId="ADAL" clId="{4CDEA988-9876-4392-9082-50310A362B50}" dt="2025-07-03T13:09:36.725" v="17" actId="20577"/>
        <pc:sldMkLst>
          <pc:docMk/>
          <pc:sldMk cId="2355460180" sldId="358"/>
        </pc:sldMkLst>
      </pc:sldChg>
      <pc:sldChg chg="modNotes">
        <pc:chgData name="Suzanne Perkins" userId="11eded66-08a9-4ff2-8034-2eec1b192ba5" providerId="ADAL" clId="{4CDEA988-9876-4392-9082-50310A362B50}" dt="2025-07-03T13:08:36.683" v="9" actId="20577"/>
        <pc:sldMkLst>
          <pc:docMk/>
          <pc:sldMk cId="3347277034" sldId="367"/>
        </pc:sldMkLst>
      </pc:sldChg>
      <pc:sldChg chg="modNotes">
        <pc:chgData name="Suzanne Perkins" userId="11eded66-08a9-4ff2-8034-2eec1b192ba5" providerId="ADAL" clId="{4CDEA988-9876-4392-9082-50310A362B50}" dt="2025-07-03T13:08:43.037" v="10" actId="20577"/>
        <pc:sldMkLst>
          <pc:docMk/>
          <pc:sldMk cId="1202880072" sldId="370"/>
        </pc:sldMkLst>
      </pc:sldChg>
      <pc:sldChg chg="modNotes">
        <pc:chgData name="Suzanne Perkins" userId="11eded66-08a9-4ff2-8034-2eec1b192ba5" providerId="ADAL" clId="{4CDEA988-9876-4392-9082-50310A362B50}" dt="2025-07-03T13:09:40.315" v="18" actId="20577"/>
        <pc:sldMkLst>
          <pc:docMk/>
          <pc:sldMk cId="13474516" sldId="372"/>
        </pc:sldMkLst>
      </pc:sldChg>
      <pc:sldChg chg="modNotes">
        <pc:chgData name="Suzanne Perkins" userId="11eded66-08a9-4ff2-8034-2eec1b192ba5" providerId="ADAL" clId="{4CDEA988-9876-4392-9082-50310A362B50}" dt="2025-07-03T13:09:23.739" v="14" actId="20577"/>
        <pc:sldMkLst>
          <pc:docMk/>
          <pc:sldMk cId="3522862699" sldId="373"/>
        </pc:sldMkLst>
      </pc:sldChg>
      <pc:sldChg chg="modNotes">
        <pc:chgData name="Suzanne Perkins" userId="11eded66-08a9-4ff2-8034-2eec1b192ba5" providerId="ADAL" clId="{4CDEA988-9876-4392-9082-50310A362B50}" dt="2025-07-03T13:08:30.667" v="8" actId="20577"/>
        <pc:sldMkLst>
          <pc:docMk/>
          <pc:sldMk cId="1154641033" sldId="376"/>
        </pc:sldMkLst>
      </pc:sldChg>
      <pc:sldChg chg="modNotes">
        <pc:chgData name="Suzanne Perkins" userId="11eded66-08a9-4ff2-8034-2eec1b192ba5" providerId="ADAL" clId="{4CDEA988-9876-4392-9082-50310A362B50}" dt="2025-07-03T13:06:34.550" v="1" actId="20577"/>
        <pc:sldMkLst>
          <pc:docMk/>
          <pc:sldMk cId="1114128034" sldId="377"/>
        </pc:sldMkLst>
      </pc:sldChg>
      <pc:sldChg chg="modNotes">
        <pc:chgData name="Suzanne Perkins" userId="11eded66-08a9-4ff2-8034-2eec1b192ba5" providerId="ADAL" clId="{4CDEA988-9876-4392-9082-50310A362B50}" dt="2025-07-03T13:09:31.980" v="16" actId="5793"/>
        <pc:sldMkLst>
          <pc:docMk/>
          <pc:sldMk cId="330720605" sldId="380"/>
        </pc:sldMkLst>
      </pc:sldChg>
      <pc:sldChg chg="modNotes">
        <pc:chgData name="Suzanne Perkins" userId="11eded66-08a9-4ff2-8034-2eec1b192ba5" providerId="ADAL" clId="{4CDEA988-9876-4392-9082-50310A362B50}" dt="2025-07-03T13:06:45.179" v="3" actId="20577"/>
        <pc:sldMkLst>
          <pc:docMk/>
          <pc:sldMk cId="3330920278" sldId="382"/>
        </pc:sldMkLst>
      </pc:sldChg>
      <pc:sldChg chg="modNotes">
        <pc:chgData name="Suzanne Perkins" userId="11eded66-08a9-4ff2-8034-2eec1b192ba5" providerId="ADAL" clId="{4CDEA988-9876-4392-9082-50310A362B50}" dt="2025-07-03T13:08:47.611" v="11" actId="20577"/>
        <pc:sldMkLst>
          <pc:docMk/>
          <pc:sldMk cId="4111026350" sldId="383"/>
        </pc:sldMkLst>
      </pc:sldChg>
      <pc:sldChg chg="modNotes">
        <pc:chgData name="Suzanne Perkins" userId="11eded66-08a9-4ff2-8034-2eec1b192ba5" providerId="ADAL" clId="{4CDEA988-9876-4392-9082-50310A362B50}" dt="2025-07-03T13:06:56.684" v="4" actId="20577"/>
        <pc:sldMkLst>
          <pc:docMk/>
          <pc:sldMk cId="564863624" sldId="384"/>
        </pc:sldMkLst>
      </pc:sldChg>
      <pc:sldChg chg="modNotes">
        <pc:chgData name="Suzanne Perkins" userId="11eded66-08a9-4ff2-8034-2eec1b192ba5" providerId="ADAL" clId="{4CDEA988-9876-4392-9082-50310A362B50}" dt="2025-07-03T13:07:14.634" v="7" actId="20577"/>
        <pc:sldMkLst>
          <pc:docMk/>
          <pc:sldMk cId="5193021" sldId="3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5E69A002-F36E-0141-B81E-1AFC1834E0D2}" type="datetimeFigureOut">
              <a:rPr lang="en-US" smtClean="0"/>
              <a:t>7/3/2025</a:t>
            </a:fld>
            <a:endParaRPr lang="en-US"/>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D8EAFE50-48CC-1542-BBB2-C5F7E554F6CB}" type="slidenum">
              <a:rPr lang="en-US" smtClean="0"/>
              <a:t>‹#›</a:t>
            </a:fld>
            <a:endParaRPr lang="en-US"/>
          </a:p>
        </p:txBody>
      </p:sp>
    </p:spTree>
    <p:extLst>
      <p:ext uri="{BB962C8B-B14F-4D97-AF65-F5344CB8AC3E}">
        <p14:creationId xmlns:p14="http://schemas.microsoft.com/office/powerpoint/2010/main" val="175740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181154" indent="-181154">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a:t>
            </a:fld>
            <a:endParaRPr lang="en-US"/>
          </a:p>
        </p:txBody>
      </p:sp>
    </p:spTree>
    <p:extLst>
      <p:ext uri="{BB962C8B-B14F-4D97-AF65-F5344CB8AC3E}">
        <p14:creationId xmlns:p14="http://schemas.microsoft.com/office/powerpoint/2010/main" val="291496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10</a:t>
            </a:fld>
            <a:endParaRPr lang="en-US"/>
          </a:p>
        </p:txBody>
      </p:sp>
    </p:spTree>
    <p:extLst>
      <p:ext uri="{BB962C8B-B14F-4D97-AF65-F5344CB8AC3E}">
        <p14:creationId xmlns:p14="http://schemas.microsoft.com/office/powerpoint/2010/main" val="54652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11</a:t>
            </a:fld>
            <a:endParaRPr lang="en-US"/>
          </a:p>
        </p:txBody>
      </p:sp>
    </p:spTree>
    <p:extLst>
      <p:ext uri="{BB962C8B-B14F-4D97-AF65-F5344CB8AC3E}">
        <p14:creationId xmlns:p14="http://schemas.microsoft.com/office/powerpoint/2010/main" val="3424243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12</a:t>
            </a:fld>
            <a:endParaRPr lang="en-US"/>
          </a:p>
        </p:txBody>
      </p:sp>
    </p:spTree>
    <p:extLst>
      <p:ext uri="{BB962C8B-B14F-4D97-AF65-F5344CB8AC3E}">
        <p14:creationId xmlns:p14="http://schemas.microsoft.com/office/powerpoint/2010/main" val="294038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13</a:t>
            </a:fld>
            <a:endParaRPr lang="en-US"/>
          </a:p>
        </p:txBody>
      </p:sp>
    </p:spTree>
    <p:extLst>
      <p:ext uri="{BB962C8B-B14F-4D97-AF65-F5344CB8AC3E}">
        <p14:creationId xmlns:p14="http://schemas.microsoft.com/office/powerpoint/2010/main" val="21004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14</a:t>
            </a:fld>
            <a:endParaRPr lang="en-US"/>
          </a:p>
        </p:txBody>
      </p:sp>
    </p:spTree>
    <p:extLst>
      <p:ext uri="{BB962C8B-B14F-4D97-AF65-F5344CB8AC3E}">
        <p14:creationId xmlns:p14="http://schemas.microsoft.com/office/powerpoint/2010/main" val="2889420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pPr marL="181154" indent="-181154">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15</a:t>
            </a:fld>
            <a:endParaRPr lang="en-US"/>
          </a:p>
        </p:txBody>
      </p:sp>
    </p:spTree>
    <p:extLst>
      <p:ext uri="{BB962C8B-B14F-4D97-AF65-F5344CB8AC3E}">
        <p14:creationId xmlns:p14="http://schemas.microsoft.com/office/powerpoint/2010/main" val="168520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16</a:t>
            </a:fld>
            <a:endParaRPr lang="en-US"/>
          </a:p>
        </p:txBody>
      </p:sp>
    </p:spTree>
    <p:extLst>
      <p:ext uri="{BB962C8B-B14F-4D97-AF65-F5344CB8AC3E}">
        <p14:creationId xmlns:p14="http://schemas.microsoft.com/office/powerpoint/2010/main" val="151841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GB" dirty="0"/>
          </a:p>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17</a:t>
            </a:fld>
            <a:endParaRPr lang="en-US"/>
          </a:p>
        </p:txBody>
      </p:sp>
    </p:spTree>
    <p:extLst>
      <p:ext uri="{BB962C8B-B14F-4D97-AF65-F5344CB8AC3E}">
        <p14:creationId xmlns:p14="http://schemas.microsoft.com/office/powerpoint/2010/main" val="134279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2</a:t>
            </a:fld>
            <a:endParaRPr lang="en-US"/>
          </a:p>
        </p:txBody>
      </p:sp>
    </p:spTree>
    <p:extLst>
      <p:ext uri="{BB962C8B-B14F-4D97-AF65-F5344CB8AC3E}">
        <p14:creationId xmlns:p14="http://schemas.microsoft.com/office/powerpoint/2010/main" val="248650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3</a:t>
            </a:fld>
            <a:endParaRPr lang="en-US"/>
          </a:p>
        </p:txBody>
      </p:sp>
    </p:spTree>
    <p:extLst>
      <p:ext uri="{BB962C8B-B14F-4D97-AF65-F5344CB8AC3E}">
        <p14:creationId xmlns:p14="http://schemas.microsoft.com/office/powerpoint/2010/main" val="109282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4</a:t>
            </a:fld>
            <a:endParaRPr lang="en-US"/>
          </a:p>
        </p:txBody>
      </p:sp>
    </p:spTree>
    <p:extLst>
      <p:ext uri="{BB962C8B-B14F-4D97-AF65-F5344CB8AC3E}">
        <p14:creationId xmlns:p14="http://schemas.microsoft.com/office/powerpoint/2010/main" val="3882429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6646-0A83-12E0-648B-CE7E9E6BD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A69AA-6656-CE10-AB5B-13568E4DD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4E65A-036E-9A84-B52E-CB0769B9C5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AF86324-80DC-1353-7D83-8D9937D63CC9}"/>
              </a:ext>
            </a:extLst>
          </p:cNvPr>
          <p:cNvSpPr>
            <a:spLocks noGrp="1"/>
          </p:cNvSpPr>
          <p:nvPr>
            <p:ph type="sldNum" sz="quarter" idx="5"/>
          </p:nvPr>
        </p:nvSpPr>
        <p:spPr/>
        <p:txBody>
          <a:bodyPr/>
          <a:lstStyle/>
          <a:p>
            <a:fld id="{D8EAFE50-48CC-1542-BBB2-C5F7E554F6CB}" type="slidenum">
              <a:rPr lang="en-US" smtClean="0"/>
              <a:t>5</a:t>
            </a:fld>
            <a:endParaRPr lang="en-US"/>
          </a:p>
        </p:txBody>
      </p:sp>
    </p:spTree>
    <p:extLst>
      <p:ext uri="{BB962C8B-B14F-4D97-AF65-F5344CB8AC3E}">
        <p14:creationId xmlns:p14="http://schemas.microsoft.com/office/powerpoint/2010/main" val="365100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6</a:t>
            </a:fld>
            <a:endParaRPr lang="en-US" dirty="0"/>
          </a:p>
        </p:txBody>
      </p:sp>
    </p:spTree>
    <p:extLst>
      <p:ext uri="{BB962C8B-B14F-4D97-AF65-F5344CB8AC3E}">
        <p14:creationId xmlns:p14="http://schemas.microsoft.com/office/powerpoint/2010/main" val="71472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7</a:t>
            </a:fld>
            <a:endParaRPr lang="en-US"/>
          </a:p>
        </p:txBody>
      </p:sp>
    </p:spTree>
    <p:extLst>
      <p:ext uri="{BB962C8B-B14F-4D97-AF65-F5344CB8AC3E}">
        <p14:creationId xmlns:p14="http://schemas.microsoft.com/office/powerpoint/2010/main" val="3505543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8</a:t>
            </a:fld>
            <a:endParaRPr lang="en-US"/>
          </a:p>
        </p:txBody>
      </p:sp>
    </p:spTree>
    <p:extLst>
      <p:ext uri="{BB962C8B-B14F-4D97-AF65-F5344CB8AC3E}">
        <p14:creationId xmlns:p14="http://schemas.microsoft.com/office/powerpoint/2010/main" val="24823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9</a:t>
            </a:fld>
            <a:endParaRPr lang="en-US"/>
          </a:p>
        </p:txBody>
      </p:sp>
    </p:spTree>
    <p:extLst>
      <p:ext uri="{BB962C8B-B14F-4D97-AF65-F5344CB8AC3E}">
        <p14:creationId xmlns:p14="http://schemas.microsoft.com/office/powerpoint/2010/main" val="159411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COVER">
    <p:spTree>
      <p:nvGrpSpPr>
        <p:cNvPr id="1" name=""/>
        <p:cNvGrpSpPr/>
        <p:nvPr/>
      </p:nvGrpSpPr>
      <p:grpSpPr>
        <a:xfrm>
          <a:off x="0" y="0"/>
          <a:ext cx="0" cy="0"/>
          <a:chOff x="0" y="0"/>
          <a:chExt cx="0" cy="0"/>
        </a:xfrm>
      </p:grpSpPr>
      <p:sp>
        <p:nvSpPr>
          <p:cNvPr id="8" name="Picture Placeholder 14"/>
          <p:cNvSpPr>
            <a:spLocks noGrp="1"/>
          </p:cNvSpPr>
          <p:nvPr>
            <p:ph type="pic" sz="quarter" idx="14"/>
          </p:nvPr>
        </p:nvSpPr>
        <p:spPr>
          <a:xfrm>
            <a:off x="0" y="2571752"/>
            <a:ext cx="9144000" cy="2571751"/>
          </a:xfrm>
          <a:prstGeom prst="rect">
            <a:avLst/>
          </a:prstGeom>
          <a:solidFill>
            <a:schemeClr val="tx2">
              <a:lumMod val="40000"/>
              <a:lumOff val="60000"/>
            </a:schemeClr>
          </a:solidFill>
        </p:spPr>
        <p:txBody>
          <a:bodyPr/>
          <a:lstStyle/>
          <a:p>
            <a:r>
              <a:rPr lang="en-US"/>
              <a:t>Click icon to add picture</a:t>
            </a:r>
          </a:p>
        </p:txBody>
      </p:sp>
      <p:sp>
        <p:nvSpPr>
          <p:cNvPr id="6" name="Title 4"/>
          <p:cNvSpPr>
            <a:spLocks noGrp="1"/>
          </p:cNvSpPr>
          <p:nvPr>
            <p:ph type="title" hasCustomPrompt="1"/>
          </p:nvPr>
        </p:nvSpPr>
        <p:spPr>
          <a:xfrm>
            <a:off x="295099" y="1050127"/>
            <a:ext cx="8453614" cy="773325"/>
          </a:xfrm>
          <a:prstGeom prst="rect">
            <a:avLst/>
          </a:prstGeom>
        </p:spPr>
        <p:txBody>
          <a:bodyPr tIns="0" bIns="0" anchor="b" anchorCtr="0"/>
          <a:lstStyle>
            <a:lvl1pPr>
              <a:lnSpc>
                <a:spcPct val="110000"/>
              </a:lnSpc>
              <a:defRPr sz="2800">
                <a:latin typeface="Arial" charset="0"/>
                <a:ea typeface="Arial" charset="0"/>
                <a:cs typeface="Arial" charset="0"/>
              </a:defRPr>
            </a:lvl1pPr>
          </a:lstStyle>
          <a:p>
            <a:r>
              <a:rPr lang="en-US"/>
              <a:t>Click to edit title style, Arial 28pt</a:t>
            </a:r>
          </a:p>
        </p:txBody>
      </p:sp>
      <p:sp>
        <p:nvSpPr>
          <p:cNvPr id="9" name="Text Placeholder 6"/>
          <p:cNvSpPr>
            <a:spLocks noGrp="1"/>
          </p:cNvSpPr>
          <p:nvPr>
            <p:ph type="body" sz="quarter" idx="11" hasCustomPrompt="1"/>
          </p:nvPr>
        </p:nvSpPr>
        <p:spPr>
          <a:xfrm>
            <a:off x="295100" y="1786877"/>
            <a:ext cx="3508375" cy="351235"/>
          </a:xfrm>
          <a:prstGeom prst="rect">
            <a:avLst/>
          </a:prstGeom>
        </p:spPr>
        <p:txBody>
          <a:bodyPr/>
          <a:lstStyle>
            <a:lvl1pPr marL="0" indent="0">
              <a:lnSpc>
                <a:spcPct val="110000"/>
              </a:lnSpc>
              <a:buFontTx/>
              <a:buNone/>
              <a:defRPr sz="2400">
                <a:solidFill>
                  <a:srgbClr val="B5BFC8"/>
                </a:solidFill>
                <a:latin typeface="Arial" charset="0"/>
                <a:ea typeface="Arial" charset="0"/>
                <a:cs typeface="Arial" charset="0"/>
              </a:defRPr>
            </a:lvl1pPr>
          </a:lstStyle>
          <a:p>
            <a:pPr lvl="0"/>
            <a:r>
              <a:rPr lang="en-US"/>
              <a:t>DD/MM/YYYY</a:t>
            </a:r>
          </a:p>
        </p:txBody>
      </p:sp>
    </p:spTree>
    <p:extLst>
      <p:ext uri="{BB962C8B-B14F-4D97-AF65-F5344CB8AC3E}">
        <p14:creationId xmlns:p14="http://schemas.microsoft.com/office/powerpoint/2010/main" val="166364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Graph / Chart">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358775" y="844550"/>
            <a:ext cx="8389938" cy="3590290"/>
          </a:xfrm>
          <a:prstGeom prst="rect">
            <a:avLst/>
          </a:prstGeom>
        </p:spPr>
        <p:txBody>
          <a:bodyPr/>
          <a:lstStyle>
            <a:lvl1pPr>
              <a:defRPr sz="1600" baseline="0"/>
            </a:lvl1pPr>
          </a:lstStyle>
          <a:p>
            <a:pPr lvl="0"/>
            <a:r>
              <a:rPr lang="en-US"/>
              <a:t>Use this space to insert a graph, diagram or chart</a:t>
            </a:r>
            <a:endParaRPr lang="en-GB"/>
          </a:p>
        </p:txBody>
      </p:sp>
      <p:sp>
        <p:nvSpPr>
          <p:cNvPr id="8" name="Title 7"/>
          <p:cNvSpPr>
            <a:spLocks noGrp="1"/>
          </p:cNvSpPr>
          <p:nvPr>
            <p:ph type="title" hasCustomPrompt="1"/>
          </p:nvPr>
        </p:nvSpPr>
        <p:spPr>
          <a:xfrm>
            <a:off x="263293" y="306293"/>
            <a:ext cx="8485419" cy="373895"/>
          </a:xfrm>
          <a:prstGeom prst="rect">
            <a:avLst/>
          </a:prstGeom>
        </p:spPr>
        <p:txBody>
          <a:bodyPr/>
          <a:lstStyle>
            <a:lvl1pPr>
              <a:defRPr sz="2200">
                <a:solidFill>
                  <a:srgbClr val="B1006E"/>
                </a:solidFill>
              </a:defRPr>
            </a:lvl1pPr>
          </a:lstStyle>
          <a:p>
            <a:r>
              <a:rPr lang="en-US"/>
              <a:t>Click to edit title style, Arial 22pt, in </a:t>
            </a:r>
            <a:r>
              <a:rPr lang="en-US" err="1"/>
              <a:t>colour</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List - Circ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71423" y="780547"/>
            <a:ext cx="7072352"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16pt.</a:t>
            </a:r>
            <a:br>
              <a:rPr lang="en-GB"/>
            </a:br>
            <a:r>
              <a:rPr lang="en-GB"/>
              <a:t>This template contains bullet points. </a:t>
            </a:r>
            <a:br>
              <a:rPr lang="en-GB"/>
            </a:br>
            <a:r>
              <a:rPr lang="en-GB"/>
              <a:t>If there is a lot of information, split across several slides rather than putting it all on one.</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3"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a:t>Click to edit title style, Arial 22pt, in </a:t>
            </a:r>
            <a:r>
              <a:rPr lang="en-US" err="1"/>
              <a:t>colour</a:t>
            </a:r>
            <a:endParaRPr lang="en-US"/>
          </a:p>
        </p:txBody>
      </p:sp>
    </p:spTree>
    <p:extLst>
      <p:ext uri="{BB962C8B-B14F-4D97-AF65-F5344CB8AC3E}">
        <p14:creationId xmlns:p14="http://schemas.microsoft.com/office/powerpoint/2010/main" val="663363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List">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5" y="780547"/>
            <a:ext cx="7080300"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00B0F0"/>
              </a:buClr>
              <a:buSzPct val="100000"/>
              <a:buFont typeface="+mj-lt"/>
              <a:buAutoNum type="arabicPeriod"/>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16pt.</a:t>
            </a:r>
            <a:br>
              <a:rPr lang="en-GB"/>
            </a:br>
            <a:r>
              <a:rPr lang="en-GB"/>
              <a:t>This template contains numbered points.</a:t>
            </a:r>
            <a:br>
              <a:rPr lang="en-GB"/>
            </a:br>
            <a:r>
              <a:rPr lang="en-GB"/>
              <a:t>If there is a lot of information, split across several slides rather than putting it all on one. </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4"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a:t>Click to edit title style, Arial 24pt, in </a:t>
            </a:r>
            <a:r>
              <a:rPr lang="en-US" err="1"/>
              <a:t>colour</a:t>
            </a:r>
            <a:endParaRPr lang="en-US"/>
          </a:p>
        </p:txBody>
      </p:sp>
    </p:spTree>
    <p:extLst>
      <p:ext uri="{BB962C8B-B14F-4D97-AF65-F5344CB8AC3E}">
        <p14:creationId xmlns:p14="http://schemas.microsoft.com/office/powerpoint/2010/main" val="21240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in List - Numbers">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95278" y="844153"/>
            <a:ext cx="6689725" cy="3727847"/>
          </a:xfrm>
          <a:prstGeom prst="rect">
            <a:avLst/>
          </a:prstGeom>
        </p:spPr>
        <p:txBody>
          <a:bodyPr tIns="0" bIns="0" numCol="1">
            <a:noAutofit/>
          </a:bodyPr>
          <a:lstStyle>
            <a:lvl1pPr marL="342900" marR="0" indent="-342900" algn="l" defTabSz="914400" rtl="0" eaLnBrk="1" fontAlgn="auto" latinLnBrk="0" hangingPunct="1">
              <a:lnSpc>
                <a:spcPct val="110000"/>
              </a:lnSpc>
              <a:spcBef>
                <a:spcPts val="1000"/>
              </a:spcBef>
              <a:spcAft>
                <a:spcPts val="0"/>
              </a:spcAft>
              <a:buClr>
                <a:srgbClr val="00B0F0"/>
              </a:buClr>
              <a:buSzPct val="100000"/>
              <a:buFont typeface="+mj-lt"/>
              <a:buAutoNum type="arabicPeriod"/>
              <a:tabLst/>
              <a:defRPr sz="1800" baseline="0"/>
            </a:lvl1pPr>
            <a:lvl2pPr marL="685800" marR="0" indent="-169200" algn="l" defTabSz="914400"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18pt.</a:t>
            </a:r>
            <a:br>
              <a:rPr lang="en-GB"/>
            </a:br>
            <a:r>
              <a:rPr lang="en-GB"/>
              <a:t>This template contains numbered points.</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4" name="Title 2"/>
          <p:cNvSpPr>
            <a:spLocks noGrp="1"/>
          </p:cNvSpPr>
          <p:nvPr>
            <p:ph type="title" hasCustomPrompt="1"/>
          </p:nvPr>
        </p:nvSpPr>
        <p:spPr>
          <a:xfrm>
            <a:off x="295099" y="361952"/>
            <a:ext cx="8466314" cy="373895"/>
          </a:xfrm>
          <a:prstGeom prst="rect">
            <a:avLst/>
          </a:prstGeom>
        </p:spPr>
        <p:txBody>
          <a:bodyPr/>
          <a:lstStyle>
            <a:lvl1pPr>
              <a:defRPr>
                <a:solidFill>
                  <a:srgbClr val="B1006E"/>
                </a:solidFill>
              </a:defRPr>
            </a:lvl1pPr>
          </a:lstStyle>
          <a:p>
            <a:r>
              <a:rPr lang="en-US"/>
              <a:t>Click to edit title style, Arial 24pt, in </a:t>
            </a:r>
            <a:r>
              <a:rPr lang="en-US" err="1"/>
              <a:t>colour</a:t>
            </a:r>
            <a:endParaRPr lang="en-US"/>
          </a:p>
        </p:txBody>
      </p:sp>
    </p:spTree>
    <p:extLst>
      <p:ext uri="{BB962C8B-B14F-4D97-AF65-F5344CB8AC3E}">
        <p14:creationId xmlns:p14="http://schemas.microsoft.com/office/powerpoint/2010/main" val="242878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Pictur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4684059"/>
          </a:xfrm>
          <a:prstGeom prst="rect">
            <a:avLst/>
          </a:prstGeom>
          <a:noFill/>
          <a:ln>
            <a:noFill/>
          </a:ln>
        </p:spPr>
        <p:txBody>
          <a:bodyPr anchor="t"/>
          <a:lstStyle>
            <a:lvl1pPr algn="ctr">
              <a:defRPr/>
            </a:lvl1pPr>
          </a:lstStyle>
          <a:p>
            <a:endParaRPr lang="en-GB"/>
          </a:p>
        </p:txBody>
      </p:sp>
    </p:spTree>
    <p:extLst>
      <p:ext uri="{BB962C8B-B14F-4D97-AF65-F5344CB8AC3E}">
        <p14:creationId xmlns:p14="http://schemas.microsoft.com/office/powerpoint/2010/main" val="124897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Body ">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2" y="780547"/>
            <a:ext cx="7067631" cy="3519992"/>
          </a:xfrm>
          <a:prstGeom prst="rect">
            <a:avLst/>
          </a:prstGeom>
        </p:spPr>
        <p:txBody>
          <a:bodyPr>
            <a:noAutofit/>
          </a:bodyPr>
          <a:lstStyle>
            <a:lvl1pPr marL="0" indent="0">
              <a:lnSpc>
                <a:spcPct val="100000"/>
              </a:lnSpc>
              <a:buFont typeface="Arial" charset="0"/>
              <a:buNone/>
              <a:defRPr sz="1600" baseline="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 body copy text styles, Arial 16pt. All copy should be ranged left and hang from the first red horizontal &amp; first red vertical grid line.</a:t>
            </a:r>
            <a:br>
              <a:rPr lang="en-US"/>
            </a:br>
            <a:r>
              <a:rPr lang="en-GB"/>
              <a:t>Adjust the width of this text box so it is narrower and the lines look neater,     if required.</a:t>
            </a:r>
            <a:br>
              <a:rPr lang="en-GB"/>
            </a:br>
            <a:r>
              <a:rPr lang="en-US"/>
              <a:t>To highlight information, bold can be used, or use a </a:t>
            </a:r>
            <a:r>
              <a:rPr lang="en-US" err="1"/>
              <a:t>colour</a:t>
            </a:r>
            <a:r>
              <a:rPr lang="en-US"/>
              <a:t> to pull out important information. 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a:t>
            </a:r>
          </a:p>
          <a:p>
            <a:pPr lvl="0"/>
            <a:endParaRPr lang="en-US"/>
          </a:p>
        </p:txBody>
      </p:sp>
      <p:sp>
        <p:nvSpPr>
          <p:cNvPr id="4" name="Title 2"/>
          <p:cNvSpPr>
            <a:spLocks noGrp="1"/>
          </p:cNvSpPr>
          <p:nvPr>
            <p:ph type="title" hasCustomPrompt="1"/>
          </p:nvPr>
        </p:nvSpPr>
        <p:spPr>
          <a:xfrm>
            <a:off x="263294" y="298343"/>
            <a:ext cx="8485420" cy="373895"/>
          </a:xfrm>
          <a:prstGeom prst="rect">
            <a:avLst/>
          </a:prstGeom>
        </p:spPr>
        <p:txBody>
          <a:bodyPr/>
          <a:lstStyle>
            <a:lvl1pPr>
              <a:defRPr sz="2200">
                <a:solidFill>
                  <a:srgbClr val="B1006E"/>
                </a:solidFill>
              </a:defRPr>
            </a:lvl1pPr>
          </a:lstStyle>
          <a:p>
            <a:r>
              <a:rPr lang="en-US"/>
              <a:t>Click to edit title style, Arial 22pt, in </a:t>
            </a:r>
            <a:r>
              <a:rPr lang="en-US" err="1"/>
              <a:t>colour</a:t>
            </a:r>
            <a:endParaRPr lang="en-US"/>
          </a:p>
        </p:txBody>
      </p:sp>
    </p:spTree>
    <p:extLst>
      <p:ext uri="{BB962C8B-B14F-4D97-AF65-F5344CB8AC3E}">
        <p14:creationId xmlns:p14="http://schemas.microsoft.com/office/powerpoint/2010/main" val="213923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List - Circ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71423" y="780547"/>
            <a:ext cx="7072352"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16pt.</a:t>
            </a:r>
            <a:br>
              <a:rPr lang="en-GB"/>
            </a:br>
            <a:r>
              <a:rPr lang="en-GB"/>
              <a:t>This template contains bullet points. </a:t>
            </a:r>
            <a:br>
              <a:rPr lang="en-GB"/>
            </a:br>
            <a:r>
              <a:rPr lang="en-GB"/>
              <a:t>If there is a lot of information, split across several slides rather than putting it all on one.</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3"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a:t>Click to edit title style, Arial 22pt, in </a:t>
            </a:r>
            <a:r>
              <a:rPr lang="en-US" err="1"/>
              <a:t>colour</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List">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5" y="780547"/>
            <a:ext cx="7080300"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00B0F0"/>
              </a:buClr>
              <a:buSzPct val="100000"/>
              <a:buFont typeface="+mj-lt"/>
              <a:buAutoNum type="arabicPeriod"/>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16pt.</a:t>
            </a:r>
            <a:br>
              <a:rPr lang="en-GB"/>
            </a:br>
            <a:r>
              <a:rPr lang="en-GB"/>
              <a:t>This template contains numbered points.</a:t>
            </a:r>
            <a:br>
              <a:rPr lang="en-GB"/>
            </a:br>
            <a:r>
              <a:rPr lang="en-GB"/>
              <a:t>If there is a lot of information, split across several slides rather than putting it all on one. </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4"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a:t>Click to edit title style, Arial 24pt, in </a:t>
            </a:r>
            <a:r>
              <a:rPr lang="en-US" err="1"/>
              <a:t>colour</a:t>
            </a:r>
            <a:endParaRPr lang="en-US"/>
          </a:p>
        </p:txBody>
      </p:sp>
    </p:spTree>
    <p:extLst>
      <p:ext uri="{BB962C8B-B14F-4D97-AF65-F5344CB8AC3E}">
        <p14:creationId xmlns:p14="http://schemas.microsoft.com/office/powerpoint/2010/main" val="112856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Pictur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4562856"/>
          </a:xfrm>
          <a:prstGeom prst="rect">
            <a:avLst/>
          </a:prstGeom>
          <a:noFill/>
          <a:ln>
            <a:noFill/>
          </a:ln>
        </p:spPr>
        <p:txBody>
          <a:bodyPr anchor="t"/>
          <a:lstStyle>
            <a:lvl1pPr algn="ctr">
              <a:defRPr/>
            </a:lvl1p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mage result for citb logo"/>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7712447" y="294635"/>
            <a:ext cx="1105550" cy="429183"/>
          </a:xfrm>
          <a:prstGeom prst="rect">
            <a:avLst/>
          </a:prstGeom>
          <a:noFill/>
        </p:spPr>
      </p:pic>
    </p:spTree>
    <p:extLst>
      <p:ext uri="{BB962C8B-B14F-4D97-AF65-F5344CB8AC3E}">
        <p14:creationId xmlns:p14="http://schemas.microsoft.com/office/powerpoint/2010/main" val="10448612"/>
      </p:ext>
    </p:extLst>
  </p:cSld>
  <p:clrMap bg1="lt1" tx1="dk1" bg2="lt2" tx2="dk2" accent1="accent1" accent2="accent2" accent3="accent3" accent4="accent4" accent5="accent5" accent6="accent6" hlink="hlink" folHlink="folHlink"/>
  <p:sldLayoutIdLst>
    <p:sldLayoutId id="2147483715" r:id="rId1"/>
    <p:sldLayoutId id="2147483720" r:id="rId2"/>
    <p:sldLayoutId id="2147483721" r:id="rId3"/>
    <p:sldLayoutId id="2147483722" r:id="rId4"/>
    <p:sldLayoutId id="2147483723" r:id="rId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1" userDrawn="1">
          <p15:clr>
            <a:srgbClr val="F26B43"/>
          </p15:clr>
        </p15:guide>
        <p15:guide id="2" pos="249" userDrawn="1">
          <p15:clr>
            <a:srgbClr val="F26B43"/>
          </p15:clr>
        </p15:guide>
        <p15:guide id="4" orient="horz" pos="532" userDrawn="1">
          <p15:clr>
            <a:srgbClr val="F26B43"/>
          </p15:clr>
        </p15:guide>
        <p15:guide id="5" orient="horz" pos="1076" userDrawn="1">
          <p15:clr>
            <a:srgbClr val="F26B43"/>
          </p15:clr>
        </p15:guide>
        <p15:guide id="6" orient="horz" pos="1620" userDrawn="1">
          <p15:clr>
            <a:srgbClr val="F26B43"/>
          </p15:clr>
        </p15:guide>
        <p15:guide id="7" orient="horz" pos="2165" userDrawn="1">
          <p15:clr>
            <a:srgbClr val="F26B43"/>
          </p15:clr>
        </p15:guide>
        <p15:guide id="8" orient="horz" pos="2709" userDrawn="1">
          <p15:clr>
            <a:srgbClr val="F26B43"/>
          </p15:clr>
        </p15:guide>
        <p15:guide id="9" pos="4626" userDrawn="1">
          <p15:clr>
            <a:srgbClr val="F26B43"/>
          </p15:clr>
        </p15:guide>
        <p15:guide id="11" orient="horz" pos="463" userDrawn="1">
          <p15:clr>
            <a:srgbClr val="5ACBF0"/>
          </p15:clr>
        </p15:guide>
        <p15:guide id="12" orient="horz" pos="300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02159"/>
      </p:ext>
    </p:extLst>
  </p:cSld>
  <p:clrMap bg1="lt1" tx1="dk1" bg2="lt2" tx2="dk2" accent1="accent1" accent2="accent2" accent3="accent3" accent4="accent4" accent5="accent5" accent6="accent6" hlink="hlink" folHlink="folHlink"/>
  <p:sldLayoutIdLst>
    <p:sldLayoutId id="2147483701" r:id="rId1"/>
    <p:sldLayoutId id="2147483693" r:id="rId2"/>
    <p:sldLayoutId id="2147483702" r:id="rId3"/>
    <p:sldLayoutId id="2147483689" r:id="rId4"/>
    <p:sldLayoutId id="2147483697" r:id="rId5"/>
  </p:sldLayoutIdLst>
  <p:hf sldNum="0" hdr="0" dt="0"/>
  <p:txStyles>
    <p:titleStyle>
      <a:lvl1pPr algn="l" defTabSz="914377"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169196" algn="l" defTabSz="914377" rtl="0" eaLnBrk="1" latinLnBrk="0" hangingPunct="1">
        <a:lnSpc>
          <a:spcPct val="90000"/>
        </a:lnSpc>
        <a:spcBef>
          <a:spcPts val="1000"/>
        </a:spcBef>
        <a:buClr>
          <a:schemeClr val="accent5"/>
        </a:buClr>
        <a:buFont typeface="Arial" panose="020B0604020202020204" pitchFamily="34" charset="0"/>
        <a:buNone/>
        <a:defRPr sz="1800" kern="1200">
          <a:solidFill>
            <a:schemeClr val="tx1"/>
          </a:solidFill>
          <a:latin typeface="+mn-lt"/>
          <a:ea typeface="+mn-ea"/>
          <a:cs typeface="+mn-cs"/>
        </a:defRPr>
      </a:lvl1pPr>
      <a:lvl2pPr marL="685783"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2pPr>
      <a:lvl3pPr marL="1142971"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3pPr>
      <a:lvl4pPr marL="1600160"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4pPr>
      <a:lvl5pPr marL="2057349"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1" userDrawn="1">
          <p15:clr>
            <a:srgbClr val="F26B43"/>
          </p15:clr>
        </p15:guide>
        <p15:guide id="5" pos="226" userDrawn="1">
          <p15:clr>
            <a:srgbClr val="F26B43"/>
          </p15:clr>
        </p15:guide>
        <p15:guide id="7" orient="horz" pos="372" userDrawn="1">
          <p15:clr>
            <a:srgbClr val="5ACBF0"/>
          </p15:clr>
        </p15:guide>
        <p15:guide id="8" orient="horz" pos="532" userDrawn="1">
          <p15:clr>
            <a:srgbClr val="F26B43"/>
          </p15:clr>
        </p15:guide>
        <p15:guide id="9" orient="horz" pos="1076" userDrawn="1">
          <p15:clr>
            <a:srgbClr val="F26B43"/>
          </p15:clr>
        </p15:guide>
        <p15:guide id="10" orient="horz" pos="1620" userDrawn="1">
          <p15:clr>
            <a:srgbClr val="F26B43"/>
          </p15:clr>
        </p15:guide>
        <p15:guide id="11" orient="horz" pos="2164" userDrawn="1">
          <p15:clr>
            <a:srgbClr val="F26B43"/>
          </p15:clr>
        </p15:guide>
        <p15:guide id="12" orient="horz" pos="2709" userDrawn="1">
          <p15:clr>
            <a:srgbClr val="F26B43"/>
          </p15:clr>
        </p15:guide>
        <p15:guide id="15" orient="horz" pos="3026" userDrawn="1">
          <p15:clr>
            <a:srgbClr val="5ACBF0"/>
          </p15:clr>
        </p15:guide>
        <p15:guide id="16" pos="46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ind-tender.service.gov.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itb.co.uk/about-citb/suppli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delta-esourcing.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citb.co.uk/levy-grants-and-funding/funded-projects/current-opportuniti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Commissioning@citb.co.uk" TargetMode="External"/><Relationship Id="rId4" Type="http://schemas.openxmlformats.org/officeDocument/2006/relationships/hyperlink" Target="mailto:Hannah.Gore@citb.co.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www.thebluediamondgallery.com/handwriting/t/thank-you.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itb.co.uk/levy-grants-and-funding/funded-projects/current-opportunit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0" rIns="91440" bIns="0" anchor="b" anchorCtr="0"/>
          <a:lstStyle/>
          <a:p>
            <a:r>
              <a:rPr lang="en-GB" b="1">
                <a:latin typeface="Arial"/>
                <a:cs typeface="Arial"/>
              </a:rPr>
              <a:t>Launch of Homebuilding Access Training Commission 2025</a:t>
            </a:r>
            <a:br>
              <a:rPr lang="en-GB" b="1">
                <a:latin typeface="Arial"/>
                <a:cs typeface="Arial"/>
              </a:rPr>
            </a:br>
            <a:endParaRPr lang="en-GB" sz="2400"/>
          </a:p>
        </p:txBody>
      </p:sp>
      <p:sp>
        <p:nvSpPr>
          <p:cNvPr id="10" name="Text Placeholder 9"/>
          <p:cNvSpPr>
            <a:spLocks noGrp="1"/>
          </p:cNvSpPr>
          <p:nvPr>
            <p:ph type="body" sz="quarter" idx="11"/>
          </p:nvPr>
        </p:nvSpPr>
        <p:spPr>
          <a:xfrm>
            <a:off x="295100" y="1786877"/>
            <a:ext cx="4701443" cy="351235"/>
          </a:xfrm>
        </p:spPr>
        <p:txBody>
          <a:bodyPr lIns="91440" tIns="45720" rIns="91440" bIns="45720" anchor="t"/>
          <a:lstStyle/>
          <a:p>
            <a:r>
              <a:rPr lang="en-GB">
                <a:solidFill>
                  <a:srgbClr val="000000"/>
                </a:solidFill>
                <a:latin typeface="Arial"/>
                <a:cs typeface="Arial"/>
              </a:rPr>
              <a:t>Thursday 3</a:t>
            </a:r>
            <a:r>
              <a:rPr lang="en-GB" baseline="30000">
                <a:solidFill>
                  <a:srgbClr val="000000"/>
                </a:solidFill>
                <a:latin typeface="Arial"/>
                <a:cs typeface="Arial"/>
              </a:rPr>
              <a:t>rd</a:t>
            </a:r>
            <a:r>
              <a:rPr lang="en-GB">
                <a:solidFill>
                  <a:srgbClr val="000000"/>
                </a:solidFill>
                <a:latin typeface="Arial"/>
                <a:cs typeface="Arial"/>
              </a:rPr>
              <a:t> July 2025</a:t>
            </a:r>
            <a:endParaRPr lang="en-GB">
              <a:solidFill>
                <a:srgbClr val="000000"/>
              </a:solidFill>
            </a:endParaRPr>
          </a:p>
        </p:txBody>
      </p:sp>
      <p:pic>
        <p:nvPicPr>
          <p:cNvPr id="6" name="Picture Placeholder 5" descr="Houses in an area">
            <a:extLst>
              <a:ext uri="{FF2B5EF4-FFF2-40B4-BE49-F238E27FC236}">
                <a16:creationId xmlns:a16="http://schemas.microsoft.com/office/drawing/2014/main" id="{85C7D1BD-B0D2-167A-375F-FB7BDC1E8532}"/>
              </a:ext>
            </a:extLst>
          </p:cNvPr>
          <p:cNvPicPr>
            <a:picLocks noGrp="1" noChangeAspect="1"/>
          </p:cNvPicPr>
          <p:nvPr>
            <p:ph type="pic" sz="quarter" idx="14"/>
          </p:nvPr>
        </p:nvPicPr>
        <p:blipFill>
          <a:blip r:embed="rId3"/>
          <a:srcRect t="28927" b="28927"/>
          <a:stretch>
            <a:fillRect/>
          </a:stretch>
        </p:blipFill>
        <p:spPr/>
      </p:pic>
      <p:sp>
        <p:nvSpPr>
          <p:cNvPr id="2" name="TextBox 1">
            <a:extLst>
              <a:ext uri="{FF2B5EF4-FFF2-40B4-BE49-F238E27FC236}">
                <a16:creationId xmlns:a16="http://schemas.microsoft.com/office/drawing/2014/main" id="{EE4F9032-E4DA-8C45-5414-57BC8869DCD7}"/>
              </a:ext>
            </a:extLst>
          </p:cNvPr>
          <p:cNvSpPr txBox="1"/>
          <p:nvPr/>
        </p:nvSpPr>
        <p:spPr>
          <a:xfrm>
            <a:off x="4996543" y="2257092"/>
            <a:ext cx="4506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lumMod val="75000"/>
                  </a:schemeClr>
                </a:solidFill>
                <a:cs typeface="Arial"/>
              </a:rPr>
              <a:t>This session will commence shortly...</a:t>
            </a:r>
            <a:endParaRPr lang="en-US">
              <a:solidFill>
                <a:schemeClr val="accent4">
                  <a:lumMod val="75000"/>
                </a:schemeClr>
              </a:solidFill>
            </a:endParaRPr>
          </a:p>
        </p:txBody>
      </p:sp>
    </p:spTree>
    <p:extLst>
      <p:ext uri="{BB962C8B-B14F-4D97-AF65-F5344CB8AC3E}">
        <p14:creationId xmlns:p14="http://schemas.microsoft.com/office/powerpoint/2010/main" val="188731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48B92EFF-5203-4FA9-AE07-7B038A5B4D7A}"/>
              </a:ext>
            </a:extLst>
          </p:cNvPr>
          <p:cNvPicPr>
            <a:picLocks noChangeAspect="1"/>
          </p:cNvPicPr>
          <p:nvPr/>
        </p:nvPicPr>
        <p:blipFill>
          <a:blip r:embed="rId3">
            <a:alphaModFix amt="5000"/>
          </a:blip>
          <a:stretch>
            <a:fillRect/>
          </a:stretch>
        </p:blipFill>
        <p:spPr>
          <a:xfrm>
            <a:off x="-932511" y="306643"/>
            <a:ext cx="10511938" cy="4023259"/>
          </a:xfrm>
          <a:prstGeom prst="rect">
            <a:avLst/>
          </a:prstGeom>
        </p:spPr>
      </p:pic>
      <p:sp>
        <p:nvSpPr>
          <p:cNvPr id="3" name="Title 2">
            <a:extLst>
              <a:ext uri="{FF2B5EF4-FFF2-40B4-BE49-F238E27FC236}">
                <a16:creationId xmlns:a16="http://schemas.microsoft.com/office/drawing/2014/main" id="{372B154D-3697-DA6A-A552-99BB02A9A8A2}"/>
              </a:ext>
            </a:extLst>
          </p:cNvPr>
          <p:cNvSpPr>
            <a:spLocks noGrp="1"/>
          </p:cNvSpPr>
          <p:nvPr>
            <p:ph type="title"/>
          </p:nvPr>
        </p:nvSpPr>
        <p:spPr/>
        <p:txBody>
          <a:bodyPr lIns="91440" tIns="45720" rIns="91440" bIns="45720" anchor="t"/>
          <a:lstStyle/>
          <a:p>
            <a:r>
              <a:rPr lang="en-US" b="1"/>
              <a:t>Award Criteria</a:t>
            </a:r>
          </a:p>
        </p:txBody>
      </p:sp>
      <p:graphicFrame>
        <p:nvGraphicFramePr>
          <p:cNvPr id="4" name="Table 3">
            <a:extLst>
              <a:ext uri="{FF2B5EF4-FFF2-40B4-BE49-F238E27FC236}">
                <a16:creationId xmlns:a16="http://schemas.microsoft.com/office/drawing/2014/main" id="{990DB8B8-EA87-4F98-A60C-B0F233654021}"/>
              </a:ext>
            </a:extLst>
          </p:cNvPr>
          <p:cNvGraphicFramePr>
            <a:graphicFrameLocks noGrp="1"/>
          </p:cNvGraphicFramePr>
          <p:nvPr>
            <p:extLst>
              <p:ext uri="{D42A27DB-BD31-4B8C-83A1-F6EECF244321}">
                <p14:modId xmlns:p14="http://schemas.microsoft.com/office/powerpoint/2010/main" val="1223184633"/>
              </p:ext>
            </p:extLst>
          </p:nvPr>
        </p:nvGraphicFramePr>
        <p:xfrm>
          <a:off x="910840" y="813600"/>
          <a:ext cx="5666693" cy="3833514"/>
        </p:xfrm>
        <a:graphic>
          <a:graphicData uri="http://schemas.openxmlformats.org/drawingml/2006/table">
            <a:tbl>
              <a:tblPr firstRow="1" firstCol="1" bandRow="1">
                <a:tableStyleId>{5C22544A-7EE6-4342-B048-85BDC9FD1C3A}</a:tableStyleId>
              </a:tblPr>
              <a:tblGrid>
                <a:gridCol w="4820412">
                  <a:extLst>
                    <a:ext uri="{9D8B030D-6E8A-4147-A177-3AD203B41FA5}">
                      <a16:colId xmlns:a16="http://schemas.microsoft.com/office/drawing/2014/main" val="3360110854"/>
                    </a:ext>
                  </a:extLst>
                </a:gridCol>
                <a:gridCol w="846281">
                  <a:extLst>
                    <a:ext uri="{9D8B030D-6E8A-4147-A177-3AD203B41FA5}">
                      <a16:colId xmlns:a16="http://schemas.microsoft.com/office/drawing/2014/main" val="1333361809"/>
                    </a:ext>
                  </a:extLst>
                </a:gridCol>
              </a:tblGrid>
              <a:tr h="804630">
                <a:tc gridSpan="2">
                  <a:txBody>
                    <a:bodyPr/>
                    <a:lstStyle/>
                    <a:p>
                      <a:pPr lvl="1" algn="l" fontAlgn="base">
                        <a:lnSpc>
                          <a:spcPct val="107000"/>
                        </a:lnSpc>
                        <a:spcAft>
                          <a:spcPts val="800"/>
                        </a:spcAft>
                      </a:pPr>
                      <a:endParaRPr lang="en-GB" sz="1200">
                        <a:solidFill>
                          <a:schemeClr val="bg1"/>
                        </a:solidFill>
                        <a:effectLst/>
                        <a:latin typeface="+mj-lt"/>
                      </a:endParaRPr>
                    </a:p>
                    <a:p>
                      <a:pPr lvl="1" algn="l" fontAlgn="base">
                        <a:lnSpc>
                          <a:spcPct val="107000"/>
                        </a:lnSpc>
                        <a:spcAft>
                          <a:spcPts val="800"/>
                        </a:spcAft>
                      </a:pPr>
                      <a:r>
                        <a:rPr lang="en-GB" sz="1200">
                          <a:solidFill>
                            <a:schemeClr val="bg1"/>
                          </a:solidFill>
                          <a:effectLst/>
                          <a:latin typeface="+mj-lt"/>
                        </a:rPr>
                        <a:t>Scored Question Titles with Weightings </a:t>
                      </a:r>
                    </a:p>
                    <a:p>
                      <a:pPr algn="ctr" fontAlgn="base">
                        <a:lnSpc>
                          <a:spcPct val="107000"/>
                        </a:lnSpc>
                        <a:spcAft>
                          <a:spcPts val="800"/>
                        </a:spcAft>
                      </a:pPr>
                      <a:r>
                        <a:rPr lang="en-GB" sz="1400">
                          <a:solidFill>
                            <a:schemeClr val="bg2">
                              <a:lumMod val="25000"/>
                            </a:schemeClr>
                          </a:solidFill>
                          <a:effectLst/>
                          <a:latin typeface="+mj-lt"/>
                        </a:rPr>
                        <a:t> </a:t>
                      </a:r>
                      <a:endParaRPr lang="en-GB" sz="1400">
                        <a:solidFill>
                          <a:schemeClr val="bg2">
                            <a:lumMod val="25000"/>
                          </a:schemeClr>
                        </a:solidFill>
                        <a:effectLst/>
                        <a:latin typeface="+mj-lt"/>
                        <a:ea typeface="Calibri" panose="020F0502020204030204" pitchFamily="34" charset="0"/>
                        <a:cs typeface="Times New Roman" panose="02020603050405020304" pitchFamily="18" charset="0"/>
                      </a:endParaRPr>
                    </a:p>
                  </a:txBody>
                  <a:tcPr marL="0" marR="0" marT="0" marB="0" anchor="ctr">
                    <a:solidFill>
                      <a:srgbClr val="00A5C0"/>
                    </a:solidFill>
                  </a:tcPr>
                </a:tc>
                <a:tc hMerge="1">
                  <a:txBody>
                    <a:bodyPr/>
                    <a:lstStyle/>
                    <a:p>
                      <a:endParaRPr/>
                    </a:p>
                  </a:txBody>
                  <a:tcPr marL="0" marR="0" marT="0" marB="0" anchor="ctr">
                    <a:solidFill>
                      <a:schemeClr val="accent4">
                        <a:lumMod val="20000"/>
                        <a:lumOff val="80000"/>
                      </a:schemeClr>
                    </a:solidFill>
                  </a:tcPr>
                </a:tc>
                <a:extLst>
                  <a:ext uri="{0D108BD9-81ED-4DB2-BD59-A6C34878D82A}">
                    <a16:rowId xmlns:a16="http://schemas.microsoft.com/office/drawing/2014/main" val="3274053333"/>
                  </a:ext>
                </a:extLst>
              </a:tr>
              <a:tr h="541618">
                <a:tc>
                  <a:txBody>
                    <a:bodyPr/>
                    <a:lstStyle/>
                    <a:p>
                      <a:pPr lvl="1" algn="l" fontAlgn="base">
                        <a:lnSpc>
                          <a:spcPct val="107000"/>
                        </a:lnSpc>
                        <a:spcAft>
                          <a:spcPts val="800"/>
                        </a:spcAft>
                      </a:pPr>
                      <a:r>
                        <a:rPr lang="en-GB" sz="1200">
                          <a:solidFill>
                            <a:srgbClr val="000000"/>
                          </a:solidFill>
                          <a:effectLst/>
                          <a:latin typeface="+mn-lt"/>
                          <a:ea typeface="Calibri" panose="020F0502020204030204" pitchFamily="34" charset="0"/>
                          <a:cs typeface="Arial" panose="020B0604020202020204" pitchFamily="34" charset="0"/>
                        </a:rPr>
                        <a:t>Proposed Delivery</a:t>
                      </a: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ase">
                        <a:lnSpc>
                          <a:spcPct val="107000"/>
                        </a:lnSpc>
                        <a:spcAft>
                          <a:spcPts val="800"/>
                        </a:spcAft>
                      </a:pPr>
                      <a:r>
                        <a:rPr lang="en-GB" sz="1200">
                          <a:solidFill>
                            <a:srgbClr val="000000"/>
                          </a:solidFill>
                          <a:effectLst/>
                          <a:latin typeface="+mj-lt"/>
                        </a:rPr>
                        <a:t>25% </a:t>
                      </a:r>
                      <a:endParaRPr lang="en-GB" sz="12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92238196"/>
                  </a:ext>
                </a:extLst>
              </a:tr>
              <a:tr h="525459">
                <a:tc>
                  <a:txBody>
                    <a:bodyPr/>
                    <a:lstStyle/>
                    <a:p>
                      <a:pPr lvl="1" algn="l" fontAlgn="base">
                        <a:lnSpc>
                          <a:spcPct val="107000"/>
                        </a:lnSpc>
                        <a:spcAft>
                          <a:spcPts val="800"/>
                        </a:spcAft>
                      </a:pPr>
                      <a:r>
                        <a:rPr lang="en-GB" sz="1200">
                          <a:solidFill>
                            <a:srgbClr val="000000"/>
                          </a:solidFill>
                          <a:effectLst/>
                          <a:latin typeface="+mn-lt"/>
                        </a:rPr>
                        <a:t>Training</a:t>
                      </a:r>
                      <a:endParaRPr lang="en-GB" sz="1200">
                        <a:solidFill>
                          <a:srgbClr val="000000"/>
                        </a:solidFill>
                        <a:effectLst/>
                        <a:latin typeface="+mn-lt"/>
                        <a:ea typeface="Calibri" panose="020F0502020204030204" pitchFamily="34" charset="0"/>
                        <a:cs typeface="Times New Roman" panose="02020603050405020304" pitchFamily="18"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ase">
                        <a:lnSpc>
                          <a:spcPct val="107000"/>
                        </a:lnSpc>
                        <a:spcAft>
                          <a:spcPts val="800"/>
                        </a:spcAft>
                      </a:pPr>
                      <a:r>
                        <a:rPr lang="en-GB" sz="1200">
                          <a:solidFill>
                            <a:srgbClr val="000000"/>
                          </a:solidFill>
                          <a:effectLst/>
                          <a:latin typeface="+mj-lt"/>
                        </a:rPr>
                        <a:t>20% </a:t>
                      </a:r>
                      <a:endParaRPr lang="en-GB" sz="12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solidFill>
                      <a:srgbClr val="E7F0F4"/>
                    </a:solidFill>
                  </a:tcPr>
                </a:tc>
                <a:extLst>
                  <a:ext uri="{0D108BD9-81ED-4DB2-BD59-A6C34878D82A}">
                    <a16:rowId xmlns:a16="http://schemas.microsoft.com/office/drawing/2014/main" val="3367789402"/>
                  </a:ext>
                </a:extLst>
              </a:tr>
              <a:tr h="598087">
                <a:tc>
                  <a:txBody>
                    <a:bodyPr/>
                    <a:lstStyle/>
                    <a:p>
                      <a:pPr lvl="1" algn="l" fontAlgn="base">
                        <a:lnSpc>
                          <a:spcPct val="107000"/>
                        </a:lnSpc>
                        <a:spcAft>
                          <a:spcPts val="800"/>
                        </a:spcAft>
                      </a:pPr>
                      <a:r>
                        <a:rPr lang="en-GB" sz="1200">
                          <a:solidFill>
                            <a:srgbClr val="000000"/>
                          </a:solidFill>
                          <a:effectLst/>
                          <a:latin typeface="+mn-lt"/>
                          <a:ea typeface="Calibri" panose="020F0502020204030204" pitchFamily="34" charset="0"/>
                          <a:cs typeface="Times New Roman" panose="02020603050405020304" pitchFamily="18" charset="0"/>
                        </a:rPr>
                        <a:t>Engagement</a:t>
                      </a: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ase">
                        <a:lnSpc>
                          <a:spcPct val="107000"/>
                        </a:lnSpc>
                        <a:spcAft>
                          <a:spcPts val="800"/>
                        </a:spcAft>
                      </a:pPr>
                      <a:r>
                        <a:rPr lang="en-GB" sz="1200">
                          <a:solidFill>
                            <a:srgbClr val="000000"/>
                          </a:solidFill>
                          <a:effectLst/>
                          <a:latin typeface="+mj-lt"/>
                        </a:rPr>
                        <a:t>15% </a:t>
                      </a:r>
                      <a:endParaRPr lang="en-GB" sz="12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16303125"/>
                  </a:ext>
                </a:extLst>
              </a:tr>
              <a:tr h="575562">
                <a:tc>
                  <a:txBody>
                    <a:bodyPr/>
                    <a:lstStyle/>
                    <a:p>
                      <a:pPr lvl="1" algn="l" fontAlgn="base">
                        <a:lnSpc>
                          <a:spcPct val="107000"/>
                        </a:lnSpc>
                        <a:spcAft>
                          <a:spcPts val="800"/>
                        </a:spcAft>
                      </a:pPr>
                      <a:r>
                        <a:rPr lang="en-GB" sz="1200">
                          <a:solidFill>
                            <a:srgbClr val="000000"/>
                          </a:solidFill>
                          <a:effectLst/>
                          <a:latin typeface="+mn-lt"/>
                          <a:ea typeface="Calibri" panose="020F0502020204030204" pitchFamily="34" charset="0"/>
                          <a:cs typeface="Times New Roman" panose="02020603050405020304" pitchFamily="18" charset="0"/>
                        </a:rPr>
                        <a:t>Quality</a:t>
                      </a: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ase">
                        <a:lnSpc>
                          <a:spcPct val="107000"/>
                        </a:lnSpc>
                        <a:spcAft>
                          <a:spcPts val="800"/>
                        </a:spcAft>
                      </a:pPr>
                      <a:r>
                        <a:rPr lang="en-GB" sz="1200">
                          <a:solidFill>
                            <a:srgbClr val="000000"/>
                          </a:solidFill>
                          <a:effectLst/>
                          <a:latin typeface="+mj-lt"/>
                          <a:ea typeface="Calibri" panose="020F0502020204030204" pitchFamily="34" charset="0"/>
                          <a:cs typeface="Times New Roman" panose="02020603050405020304" pitchFamily="18" charset="0"/>
                        </a:rPr>
                        <a:t>25%</a:t>
                      </a:r>
                    </a:p>
                  </a:txBody>
                  <a:tcPr marL="0" marR="0" marT="0" marB="0" anchor="ctr"/>
                </a:tc>
                <a:extLst>
                  <a:ext uri="{0D108BD9-81ED-4DB2-BD59-A6C34878D82A}">
                    <a16:rowId xmlns:a16="http://schemas.microsoft.com/office/drawing/2014/main" val="664585396"/>
                  </a:ext>
                </a:extLst>
              </a:tr>
              <a:tr h="786465">
                <a:tc>
                  <a:txBody>
                    <a:bodyPr/>
                    <a:lstStyle/>
                    <a:p>
                      <a:pPr marL="342900" marR="0" lvl="1" indent="0" algn="l" defTabSz="685800" rtl="0" eaLnBrk="1" fontAlgn="base" latinLnBrk="0" hangingPunct="1">
                        <a:lnSpc>
                          <a:spcPct val="107000"/>
                        </a:lnSpc>
                        <a:spcBef>
                          <a:spcPts val="0"/>
                        </a:spcBef>
                        <a:spcAft>
                          <a:spcPts val="800"/>
                        </a:spcAft>
                        <a:buClrTx/>
                        <a:buSzTx/>
                        <a:buFontTx/>
                        <a:buNone/>
                        <a:tabLst/>
                        <a:defRPr/>
                      </a:pPr>
                      <a:endParaRPr lang="en-GB" sz="1200" b="1" kern="1200">
                        <a:solidFill>
                          <a:srgbClr val="000000"/>
                        </a:solidFill>
                        <a:effectLst/>
                        <a:latin typeface="+mn-lt"/>
                        <a:ea typeface="+mn-ea"/>
                        <a:cs typeface="+mn-cs"/>
                      </a:endParaRPr>
                    </a:p>
                    <a:p>
                      <a:pPr marL="342900" marR="0" lvl="1" indent="0" algn="l" defTabSz="685800" rtl="0" eaLnBrk="1" fontAlgn="base" latinLnBrk="0" hangingPunct="1">
                        <a:lnSpc>
                          <a:spcPct val="107000"/>
                        </a:lnSpc>
                        <a:spcBef>
                          <a:spcPts val="0"/>
                        </a:spcBef>
                        <a:spcAft>
                          <a:spcPts val="800"/>
                        </a:spcAft>
                        <a:buClrTx/>
                        <a:buSzTx/>
                        <a:buFontTx/>
                        <a:buNone/>
                        <a:tabLst/>
                        <a:defRPr/>
                      </a:pPr>
                      <a:r>
                        <a:rPr lang="en-GB" sz="1200" b="1" kern="1200">
                          <a:solidFill>
                            <a:srgbClr val="000000"/>
                          </a:solidFill>
                          <a:effectLst/>
                          <a:latin typeface="+mn-lt"/>
                          <a:ea typeface="+mn-ea"/>
                          <a:cs typeface="+mn-cs"/>
                        </a:rPr>
                        <a:t>Commercial</a:t>
                      </a:r>
                      <a:endParaRPr lang="en-GB" sz="1200" b="1" kern="1200">
                        <a:solidFill>
                          <a:srgbClr val="000000"/>
                        </a:solidFill>
                        <a:effectLst/>
                        <a:latin typeface="+mn-lt"/>
                        <a:ea typeface="Calibri" panose="020F0502020204030204" pitchFamily="34" charset="0"/>
                        <a:cs typeface="Times New Roman" panose="02020603050405020304" pitchFamily="18" charset="0"/>
                      </a:endParaRPr>
                    </a:p>
                    <a:p>
                      <a:pPr lvl="1" algn="l" fontAlgn="base">
                        <a:lnSpc>
                          <a:spcPct val="107000"/>
                        </a:lnSpc>
                        <a:spcAft>
                          <a:spcPts val="800"/>
                        </a:spcAft>
                      </a:pPr>
                      <a:endParaRPr lang="en-GB" sz="1200">
                        <a:solidFill>
                          <a:srgbClr val="000000"/>
                        </a:solidFill>
                        <a:effectLst/>
                        <a:latin typeface="+mn-lt"/>
                        <a:ea typeface="Calibri" panose="020F0502020204030204" pitchFamily="34" charset="0"/>
                        <a:cs typeface="Times New Roman" panose="02020603050405020304" pitchFamily="18"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685800" rtl="0" eaLnBrk="1" fontAlgn="base" latinLnBrk="0" hangingPunct="1">
                        <a:lnSpc>
                          <a:spcPct val="107000"/>
                        </a:lnSpc>
                        <a:spcBef>
                          <a:spcPts val="0"/>
                        </a:spcBef>
                        <a:spcAft>
                          <a:spcPts val="800"/>
                        </a:spcAft>
                        <a:buClrTx/>
                        <a:buSzTx/>
                        <a:buFontTx/>
                        <a:buNone/>
                        <a:tabLst/>
                        <a:defRPr/>
                      </a:pPr>
                      <a:r>
                        <a:rPr lang="en-GB" sz="1200" kern="1200">
                          <a:solidFill>
                            <a:srgbClr val="000000"/>
                          </a:solidFill>
                          <a:effectLst/>
                          <a:latin typeface="+mn-lt"/>
                          <a:ea typeface="+mn-ea"/>
                          <a:cs typeface="+mn-cs"/>
                        </a:rPr>
                        <a:t>15%</a:t>
                      </a:r>
                      <a:endParaRPr lang="en-GB" sz="1200" kern="1200">
                        <a:solidFill>
                          <a:srgbClr val="000000"/>
                        </a:solidFill>
                        <a:effectLst/>
                        <a:latin typeface="+mn-lt"/>
                        <a:ea typeface="Calibri" panose="020F0502020204030204" pitchFamily="34" charset="0"/>
                        <a:cs typeface="Times New Roman" panose="02020603050405020304" pitchFamily="18" charset="0"/>
                      </a:endParaRPr>
                    </a:p>
                    <a:p>
                      <a:pPr algn="l" fontAlgn="base">
                        <a:lnSpc>
                          <a:spcPct val="107000"/>
                        </a:lnSpc>
                        <a:spcAft>
                          <a:spcPts val="800"/>
                        </a:spcAft>
                      </a:pPr>
                      <a:endParaRPr lang="en-GB" sz="12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19604405"/>
                  </a:ext>
                </a:extLst>
              </a:tr>
            </a:tbl>
          </a:graphicData>
        </a:graphic>
      </p:graphicFrame>
    </p:spTree>
    <p:extLst>
      <p:ext uri="{BB962C8B-B14F-4D97-AF65-F5344CB8AC3E}">
        <p14:creationId xmlns:p14="http://schemas.microsoft.com/office/powerpoint/2010/main" val="120288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D4C485-A1EC-CD1A-5C3E-163266D842CB}"/>
              </a:ext>
            </a:extLst>
          </p:cNvPr>
          <p:cNvSpPr>
            <a:spLocks noGrp="1"/>
          </p:cNvSpPr>
          <p:nvPr>
            <p:ph type="body" sz="quarter" idx="10"/>
          </p:nvPr>
        </p:nvSpPr>
        <p:spPr>
          <a:xfrm>
            <a:off x="271245" y="500177"/>
            <a:ext cx="7168823" cy="4478223"/>
          </a:xfrm>
        </p:spPr>
        <p:txBody>
          <a:bodyPr/>
          <a:lstStyle/>
          <a:p>
            <a:endParaRPr lang="en-GB"/>
          </a:p>
          <a:p>
            <a:r>
              <a:rPr lang="en-GB"/>
              <a:t>In February 2025, the new Procurement Act came into force changing the rules that shape how public bodies purchase goods and services.</a:t>
            </a:r>
          </a:p>
          <a:p>
            <a:r>
              <a:rPr lang="en-GB"/>
              <a:t>The act creates a simpler and more flexible commercial system, via the Central Digital Platform that allows business to register their details once, and access all Public body procurement opportunities</a:t>
            </a:r>
          </a:p>
          <a:p>
            <a:r>
              <a:rPr lang="en-GB"/>
              <a:t>All suppliers wanting to work with CITB, will need to register on the Central Digital Platform initially to be able to access any tender opportunities, please see the link for this. </a:t>
            </a:r>
            <a:r>
              <a:rPr lang="en-GB" b="1">
                <a:hlinkClick r:id="rId3"/>
              </a:rPr>
              <a:t>Find a Tender, the central digital platform </a:t>
            </a:r>
            <a:endParaRPr lang="en-GB" b="1"/>
          </a:p>
          <a:p>
            <a:r>
              <a:rPr lang="en-GB"/>
              <a:t>You will receive a unique code when registering on the CDP that you will need when submitting your bid on Delta for any tenders – this is the same code for any future tenders</a:t>
            </a:r>
          </a:p>
          <a:p>
            <a:r>
              <a:rPr lang="en-GB"/>
              <a:t>CITB website links to gov.uk guidance pages: </a:t>
            </a:r>
            <a:r>
              <a:rPr lang="en-GB">
                <a:hlinkClick r:id="rId4"/>
              </a:rPr>
              <a:t>Suppliers (Tendering, Procurement &amp; Frameworks) - CITB</a:t>
            </a:r>
            <a:endParaRPr lang="en-GB"/>
          </a:p>
          <a:p>
            <a:endParaRPr lang="en-GB"/>
          </a:p>
          <a:p>
            <a:pPr marL="0" indent="0">
              <a:buNone/>
            </a:pPr>
            <a:endParaRPr lang="en-GB"/>
          </a:p>
        </p:txBody>
      </p:sp>
      <p:sp>
        <p:nvSpPr>
          <p:cNvPr id="3" name="Title 2">
            <a:extLst>
              <a:ext uri="{FF2B5EF4-FFF2-40B4-BE49-F238E27FC236}">
                <a16:creationId xmlns:a16="http://schemas.microsoft.com/office/drawing/2014/main" id="{42788641-4412-CC6F-14DC-46DFADA00948}"/>
              </a:ext>
            </a:extLst>
          </p:cNvPr>
          <p:cNvSpPr>
            <a:spLocks noGrp="1"/>
          </p:cNvSpPr>
          <p:nvPr>
            <p:ph type="title"/>
          </p:nvPr>
        </p:nvSpPr>
        <p:spPr/>
        <p:txBody>
          <a:bodyPr/>
          <a:lstStyle/>
          <a:p>
            <a:r>
              <a:rPr lang="en-GB" b="1"/>
              <a:t>Central Digital Platform - Register</a:t>
            </a:r>
          </a:p>
        </p:txBody>
      </p:sp>
    </p:spTree>
    <p:extLst>
      <p:ext uri="{BB962C8B-B14F-4D97-AF65-F5344CB8AC3E}">
        <p14:creationId xmlns:p14="http://schemas.microsoft.com/office/powerpoint/2010/main" val="411102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FC669C-E401-2E84-0543-0CDD7D183AB4}"/>
              </a:ext>
            </a:extLst>
          </p:cNvPr>
          <p:cNvPicPr>
            <a:picLocks noChangeAspect="1"/>
          </p:cNvPicPr>
          <p:nvPr/>
        </p:nvPicPr>
        <p:blipFill>
          <a:blip r:embed="rId3"/>
          <a:stretch>
            <a:fillRect/>
          </a:stretch>
        </p:blipFill>
        <p:spPr>
          <a:xfrm>
            <a:off x="1221740" y="1296821"/>
            <a:ext cx="6305550" cy="3216070"/>
          </a:xfrm>
          <a:prstGeom prst="rect">
            <a:avLst/>
          </a:prstGeom>
        </p:spPr>
      </p:pic>
      <p:sp>
        <p:nvSpPr>
          <p:cNvPr id="6" name="Text Placeholder 5"/>
          <p:cNvSpPr>
            <a:spLocks noGrp="1"/>
          </p:cNvSpPr>
          <p:nvPr>
            <p:ph type="body" sz="quarter" idx="10"/>
          </p:nvPr>
        </p:nvSpPr>
        <p:spPr>
          <a:xfrm>
            <a:off x="262929" y="937604"/>
            <a:ext cx="8585585" cy="3727847"/>
          </a:xfrm>
        </p:spPr>
        <p:txBody>
          <a:bodyPr lIns="91440" tIns="0" rIns="91440" bIns="0" numCol="1" anchor="t">
            <a:noAutofit/>
          </a:bodyPr>
          <a:lstStyle/>
          <a:p>
            <a:pPr>
              <a:buFont typeface="Arial" panose="020B0604020202020204" pitchFamily="34" charset="0"/>
              <a:buChar char="•"/>
            </a:pPr>
            <a:r>
              <a:rPr lang="en-GB">
                <a:hlinkClick r:id="rId4"/>
              </a:rPr>
              <a:t>https://www.delta-esourcing.com/</a:t>
            </a:r>
            <a:endParaRPr lang="en-GB"/>
          </a:p>
        </p:txBody>
      </p:sp>
      <p:sp>
        <p:nvSpPr>
          <p:cNvPr id="5" name="Title 4"/>
          <p:cNvSpPr>
            <a:spLocks noGrp="1"/>
          </p:cNvSpPr>
          <p:nvPr>
            <p:ph type="title"/>
          </p:nvPr>
        </p:nvSpPr>
        <p:spPr/>
        <p:txBody>
          <a:bodyPr lIns="91440" tIns="45720" rIns="91440" bIns="45720" anchor="t"/>
          <a:lstStyle/>
          <a:p>
            <a:r>
              <a:rPr lang="en-US" sz="2200" b="1"/>
              <a:t>Delta – Creating an account</a:t>
            </a:r>
            <a:endParaRPr lang="en-US" sz="2200" b="1">
              <a:cs typeface="Arial"/>
            </a:endParaRPr>
          </a:p>
        </p:txBody>
      </p:sp>
      <p:sp>
        <p:nvSpPr>
          <p:cNvPr id="8" name="Oval 7">
            <a:extLst>
              <a:ext uri="{FF2B5EF4-FFF2-40B4-BE49-F238E27FC236}">
                <a16:creationId xmlns:a16="http://schemas.microsoft.com/office/drawing/2014/main" id="{CE183164-98AD-9C23-A311-D25013664F1F}"/>
              </a:ext>
            </a:extLst>
          </p:cNvPr>
          <p:cNvSpPr/>
          <p:nvPr/>
        </p:nvSpPr>
        <p:spPr>
          <a:xfrm>
            <a:off x="6010156" y="1233602"/>
            <a:ext cx="910766" cy="251028"/>
          </a:xfrm>
          <a:prstGeom prst="ellipse">
            <a:avLst/>
          </a:prstGeom>
          <a:no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93E7D0A-3B66-F829-FF3A-4B2D69901823}"/>
              </a:ext>
            </a:extLst>
          </p:cNvPr>
          <p:cNvSpPr txBox="1"/>
          <p:nvPr/>
        </p:nvSpPr>
        <p:spPr>
          <a:xfrm>
            <a:off x="7724418" y="1988716"/>
            <a:ext cx="1254122" cy="461665"/>
          </a:xfrm>
          <a:prstGeom prst="rect">
            <a:avLst/>
          </a:prstGeom>
          <a:noFill/>
          <a:ln w="12700">
            <a:solidFill>
              <a:schemeClr val="accent2">
                <a:lumMod val="60000"/>
                <a:lumOff val="40000"/>
              </a:schemeClr>
            </a:solidFill>
          </a:ln>
        </p:spPr>
        <p:txBody>
          <a:bodyPr wrap="square" rtlCol="0">
            <a:spAutoFit/>
          </a:bodyPr>
          <a:lstStyle/>
          <a:p>
            <a:r>
              <a:rPr lang="en-GB" sz="1200"/>
              <a:t>Register for an account</a:t>
            </a:r>
          </a:p>
        </p:txBody>
      </p:sp>
      <p:cxnSp>
        <p:nvCxnSpPr>
          <p:cNvPr id="10" name="Straight Arrow Connector 9">
            <a:extLst>
              <a:ext uri="{FF2B5EF4-FFF2-40B4-BE49-F238E27FC236}">
                <a16:creationId xmlns:a16="http://schemas.microsoft.com/office/drawing/2014/main" id="{083A3E9F-B00E-58CF-AFD6-403875D9C997}"/>
              </a:ext>
            </a:extLst>
          </p:cNvPr>
          <p:cNvCxnSpPr>
            <a:cxnSpLocks/>
          </p:cNvCxnSpPr>
          <p:nvPr/>
        </p:nvCxnSpPr>
        <p:spPr>
          <a:xfrm flipH="1" flipV="1">
            <a:off x="6775595" y="1453937"/>
            <a:ext cx="1503390" cy="528353"/>
          </a:xfrm>
          <a:prstGeom prst="straightConnector1">
            <a:avLst/>
          </a:prstGeom>
          <a:ln>
            <a:solidFill>
              <a:schemeClr val="accent2">
                <a:lumMod val="60000"/>
                <a:lumOff val="40000"/>
              </a:schemeClr>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2627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F8CFE588-02CE-478D-8424-7115E9038519}"/>
              </a:ext>
            </a:extLst>
          </p:cNvPr>
          <p:cNvSpPr txBox="1">
            <a:spLocks/>
          </p:cNvSpPr>
          <p:nvPr/>
        </p:nvSpPr>
        <p:spPr>
          <a:xfrm>
            <a:off x="295099" y="361952"/>
            <a:ext cx="8466314" cy="373895"/>
          </a:xfrm>
          <a:prstGeom prst="rect">
            <a:avLst/>
          </a:prstGeom>
        </p:spPr>
        <p:txBody>
          <a:bodyPr lIns="91440" tIns="45720" rIns="91440" bIns="45720" anchor="t"/>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US" b="1">
                <a:solidFill>
                  <a:schemeClr val="accent2"/>
                </a:solidFill>
              </a:rPr>
              <a:t>Delta – Creating an account</a:t>
            </a:r>
          </a:p>
        </p:txBody>
      </p:sp>
      <p:pic>
        <p:nvPicPr>
          <p:cNvPr id="4" name="Picture 3">
            <a:extLst>
              <a:ext uri="{FF2B5EF4-FFF2-40B4-BE49-F238E27FC236}">
                <a16:creationId xmlns:a16="http://schemas.microsoft.com/office/drawing/2014/main" id="{749F4DF0-89F6-F01E-3AF8-2C51809182B8}"/>
              </a:ext>
            </a:extLst>
          </p:cNvPr>
          <p:cNvPicPr>
            <a:picLocks noChangeAspect="1"/>
          </p:cNvPicPr>
          <p:nvPr/>
        </p:nvPicPr>
        <p:blipFill>
          <a:blip r:embed="rId3"/>
          <a:stretch>
            <a:fillRect/>
          </a:stretch>
        </p:blipFill>
        <p:spPr>
          <a:xfrm>
            <a:off x="812800" y="1381331"/>
            <a:ext cx="7131050" cy="3582824"/>
          </a:xfrm>
          <a:prstGeom prst="rect">
            <a:avLst/>
          </a:prstGeom>
        </p:spPr>
      </p:pic>
    </p:spTree>
    <p:extLst>
      <p:ext uri="{BB962C8B-B14F-4D97-AF65-F5344CB8AC3E}">
        <p14:creationId xmlns:p14="http://schemas.microsoft.com/office/powerpoint/2010/main" val="99470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ee the source image">
            <a:extLst>
              <a:ext uri="{FF2B5EF4-FFF2-40B4-BE49-F238E27FC236}">
                <a16:creationId xmlns:a16="http://schemas.microsoft.com/office/drawing/2014/main" id="{8F91739A-3453-4254-9A1E-2A1D9FCA5BA3}"/>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0" y="548899"/>
            <a:ext cx="9143997" cy="514349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F8CFE588-02CE-478D-8424-7115E9038519}"/>
              </a:ext>
            </a:extLst>
          </p:cNvPr>
          <p:cNvSpPr txBox="1">
            <a:spLocks/>
          </p:cNvSpPr>
          <p:nvPr/>
        </p:nvSpPr>
        <p:spPr>
          <a:xfrm>
            <a:off x="295099" y="361952"/>
            <a:ext cx="8466314" cy="373895"/>
          </a:xfrm>
          <a:prstGeom prst="rect">
            <a:avLst/>
          </a:prstGeom>
        </p:spPr>
        <p:txBody>
          <a:bodyPr lIns="91440" tIns="45720" rIns="91440" bIns="45720" anchor="t"/>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US" sz="2200" b="1">
                <a:solidFill>
                  <a:schemeClr val="accent2"/>
                </a:solidFill>
              </a:rPr>
              <a:t>Delta eSourcing platform</a:t>
            </a:r>
          </a:p>
        </p:txBody>
      </p:sp>
      <p:sp>
        <p:nvSpPr>
          <p:cNvPr id="2" name="TextBox 1">
            <a:extLst>
              <a:ext uri="{FF2B5EF4-FFF2-40B4-BE49-F238E27FC236}">
                <a16:creationId xmlns:a16="http://schemas.microsoft.com/office/drawing/2014/main" id="{1201FE5E-2447-4BF3-9B96-502B00FB0607}"/>
              </a:ext>
            </a:extLst>
          </p:cNvPr>
          <p:cNvSpPr txBox="1"/>
          <p:nvPr/>
        </p:nvSpPr>
        <p:spPr>
          <a:xfrm>
            <a:off x="116732" y="1177511"/>
            <a:ext cx="8904051" cy="3139834"/>
          </a:xfrm>
          <a:prstGeom prst="rect">
            <a:avLst/>
          </a:prstGeom>
          <a:noFill/>
        </p:spPr>
        <p:txBody>
          <a:bodyPr wrap="square" lIns="91440" tIns="45720" rIns="91440" bIns="45720" rtlCol="0" anchor="t">
            <a:spAutoFit/>
          </a:bodyPr>
          <a:lstStyle/>
          <a:p>
            <a:pPr algn="ctr">
              <a:lnSpc>
                <a:spcPct val="150000"/>
              </a:lnSpc>
            </a:pPr>
            <a:endParaRPr lang="en-US" b="1">
              <a:solidFill>
                <a:schemeClr val="accent2"/>
              </a:solidFill>
            </a:endParaRPr>
          </a:p>
          <a:p>
            <a:pPr algn="ctr">
              <a:lnSpc>
                <a:spcPct val="150000"/>
              </a:lnSpc>
            </a:pPr>
            <a:r>
              <a:rPr lang="en-US" b="1">
                <a:solidFill>
                  <a:schemeClr val="accent2"/>
                </a:solidFill>
              </a:rPr>
              <a:t>Delta </a:t>
            </a:r>
            <a:r>
              <a:rPr lang="en-GB" b="1">
                <a:solidFill>
                  <a:schemeClr val="accent2"/>
                </a:solidFill>
              </a:rPr>
              <a:t>access code:</a:t>
            </a:r>
          </a:p>
          <a:p>
            <a:pPr algn="ctr">
              <a:lnSpc>
                <a:spcPct val="150000"/>
              </a:lnSpc>
            </a:pPr>
            <a:r>
              <a:rPr lang="en-GB"/>
              <a:t>SGV2U58UBJ</a:t>
            </a:r>
            <a:endParaRPr lang="en-GB" b="1">
              <a:solidFill>
                <a:schemeClr val="accent2"/>
              </a:solidFill>
            </a:endParaRPr>
          </a:p>
          <a:p>
            <a:pPr algn="ctr">
              <a:lnSpc>
                <a:spcPct val="150000"/>
              </a:lnSpc>
            </a:pPr>
            <a:r>
              <a:rPr lang="en-GB">
                <a:solidFill>
                  <a:schemeClr val="accent2"/>
                </a:solidFill>
                <a:cs typeface="Arial"/>
              </a:rPr>
              <a:t>Homebuilding Access Training Commission</a:t>
            </a:r>
            <a:endParaRPr lang="en-GB">
              <a:solidFill>
                <a:schemeClr val="accent2"/>
              </a:solidFill>
            </a:endParaRPr>
          </a:p>
          <a:p>
            <a:pPr algn="ctr">
              <a:lnSpc>
                <a:spcPct val="150000"/>
              </a:lnSpc>
            </a:pPr>
            <a:endParaRPr lang="en-US">
              <a:solidFill>
                <a:srgbClr val="B1006D"/>
              </a:solidFill>
              <a:cs typeface="Arial"/>
            </a:endParaRPr>
          </a:p>
          <a:p>
            <a:pPr algn="ctr">
              <a:lnSpc>
                <a:spcPct val="150000"/>
              </a:lnSpc>
            </a:pPr>
            <a:r>
              <a:rPr lang="en-US" sz="1400">
                <a:solidFill>
                  <a:schemeClr val="accent2"/>
                </a:solidFill>
              </a:rPr>
              <a:t>CITB website: </a:t>
            </a:r>
            <a:r>
              <a:rPr lang="en-US" sz="1400">
                <a:solidFill>
                  <a:schemeClr val="accent2"/>
                </a:solidFill>
                <a:hlinkClick r:id="rId4">
                  <a:extLst>
                    <a:ext uri="{A12FA001-AC4F-418D-AE19-62706E023703}">
                      <ahyp:hlinkClr xmlns:ahyp="http://schemas.microsoft.com/office/drawing/2018/hyperlinkcolor" val="tx"/>
                    </a:ext>
                  </a:extLst>
                </a:hlinkClick>
              </a:rPr>
              <a:t>https://www.citb.co.uk/levy-grants-and-funding/funded-projects/current-opportunities/</a:t>
            </a:r>
            <a:endParaRPr lang="en-US" sz="1400">
              <a:solidFill>
                <a:schemeClr val="accent2"/>
              </a:solidFill>
            </a:endParaRPr>
          </a:p>
          <a:p>
            <a:pPr algn="ctr">
              <a:lnSpc>
                <a:spcPct val="150000"/>
              </a:lnSpc>
            </a:pPr>
            <a:r>
              <a:rPr lang="en-US" sz="1400">
                <a:solidFill>
                  <a:schemeClr val="accent2"/>
                </a:solidFill>
              </a:rPr>
              <a:t>Clarification questions may be submitted until 24</a:t>
            </a:r>
            <a:r>
              <a:rPr lang="en-US" sz="1400" baseline="30000">
                <a:solidFill>
                  <a:schemeClr val="accent2"/>
                </a:solidFill>
              </a:rPr>
              <a:t>th</a:t>
            </a:r>
            <a:r>
              <a:rPr lang="en-US" sz="1400">
                <a:solidFill>
                  <a:schemeClr val="accent2"/>
                </a:solidFill>
              </a:rPr>
              <a:t> July 2025 via the messaging system on Delta</a:t>
            </a:r>
          </a:p>
          <a:p>
            <a:pPr algn="ctr">
              <a:lnSpc>
                <a:spcPct val="150000"/>
              </a:lnSpc>
            </a:pPr>
            <a:endParaRPr lang="en-US" sz="1600">
              <a:solidFill>
                <a:schemeClr val="accent2"/>
              </a:solidFill>
              <a:cs typeface="Arial"/>
            </a:endParaRPr>
          </a:p>
        </p:txBody>
      </p:sp>
    </p:spTree>
    <p:extLst>
      <p:ext uri="{BB962C8B-B14F-4D97-AF65-F5344CB8AC3E}">
        <p14:creationId xmlns:p14="http://schemas.microsoft.com/office/powerpoint/2010/main" val="352286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yscrapers shown from view looking up">
            <a:extLst>
              <a:ext uri="{FF2B5EF4-FFF2-40B4-BE49-F238E27FC236}">
                <a16:creationId xmlns:a16="http://schemas.microsoft.com/office/drawing/2014/main" id="{A225517D-6312-434A-9B4E-19390BB392C2}"/>
              </a:ext>
            </a:extLst>
          </p:cNvPr>
          <p:cNvPicPr>
            <a:picLocks noChangeAspect="1"/>
          </p:cNvPicPr>
          <p:nvPr/>
        </p:nvPicPr>
        <p:blipFill>
          <a:blip r:embed="rId3">
            <a:alphaModFix amt="3000"/>
          </a:blip>
          <a:srcRect/>
          <a:stretch/>
        </p:blipFill>
        <p:spPr>
          <a:xfrm>
            <a:off x="465930" y="973896"/>
            <a:ext cx="8283943" cy="3987274"/>
          </a:xfrm>
          <a:prstGeom prst="rect">
            <a:avLst/>
          </a:prstGeom>
        </p:spPr>
      </p:pic>
      <p:sp>
        <p:nvSpPr>
          <p:cNvPr id="3" name="Title 2">
            <a:extLst>
              <a:ext uri="{FF2B5EF4-FFF2-40B4-BE49-F238E27FC236}">
                <a16:creationId xmlns:a16="http://schemas.microsoft.com/office/drawing/2014/main" id="{502FB2AB-39C7-EA94-3D41-B1BF32ABF770}"/>
              </a:ext>
            </a:extLst>
          </p:cNvPr>
          <p:cNvSpPr>
            <a:spLocks noGrp="1"/>
          </p:cNvSpPr>
          <p:nvPr>
            <p:ph type="title"/>
          </p:nvPr>
        </p:nvSpPr>
        <p:spPr/>
        <p:txBody>
          <a:bodyPr lIns="91440" tIns="45720" rIns="91440" bIns="45720" anchor="t"/>
          <a:lstStyle/>
          <a:p>
            <a:r>
              <a:rPr lang="en-GB" b="1"/>
              <a:t>Guidance</a:t>
            </a:r>
          </a:p>
        </p:txBody>
      </p:sp>
      <p:sp>
        <p:nvSpPr>
          <p:cNvPr id="2" name="TextBox 1">
            <a:extLst>
              <a:ext uri="{FF2B5EF4-FFF2-40B4-BE49-F238E27FC236}">
                <a16:creationId xmlns:a16="http://schemas.microsoft.com/office/drawing/2014/main" id="{20AD9BFD-F09C-D788-F20B-E743B2304524}"/>
              </a:ext>
            </a:extLst>
          </p:cNvPr>
          <p:cNvSpPr txBox="1"/>
          <p:nvPr/>
        </p:nvSpPr>
        <p:spPr>
          <a:xfrm>
            <a:off x="645819" y="764241"/>
            <a:ext cx="7924163" cy="4801314"/>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GB" sz="1600">
                <a:solidFill>
                  <a:srgbClr val="000000"/>
                </a:solidFill>
              </a:rPr>
              <a:t>Register on the Central Digital Platform (CDP) </a:t>
            </a:r>
          </a:p>
          <a:p>
            <a:pPr marL="285750" indent="-285750">
              <a:lnSpc>
                <a:spcPct val="150000"/>
              </a:lnSpc>
              <a:buFont typeface="Arial" panose="020B0604020202020204" pitchFamily="34" charset="0"/>
              <a:buChar char="•"/>
            </a:pPr>
            <a:r>
              <a:rPr lang="en-GB" sz="1600">
                <a:solidFill>
                  <a:srgbClr val="000000"/>
                </a:solidFill>
              </a:rPr>
              <a:t>Register for a supplier account on Delta</a:t>
            </a:r>
            <a:endParaRPr lang="en-GB" sz="1600">
              <a:solidFill>
                <a:srgbClr val="000000"/>
              </a:solidFill>
              <a:cs typeface="Arial"/>
            </a:endParaRPr>
          </a:p>
          <a:p>
            <a:pPr marL="285750" indent="-285750">
              <a:lnSpc>
                <a:spcPct val="150000"/>
              </a:lnSpc>
              <a:buFont typeface="Arial" panose="020B0604020202020204" pitchFamily="34" charset="0"/>
              <a:buChar char="•"/>
            </a:pPr>
            <a:r>
              <a:rPr lang="en-GB" sz="1600">
                <a:solidFill>
                  <a:srgbClr val="000000"/>
                </a:solidFill>
              </a:rPr>
              <a:t>Read all documents included on the tender ensuring your Legal team has reviewed the Terms &amp; Conditions in the Delta documents section</a:t>
            </a:r>
            <a:endParaRPr lang="en-GB" sz="1600">
              <a:solidFill>
                <a:srgbClr val="000000"/>
              </a:solidFill>
              <a:cs typeface="Arial"/>
            </a:endParaRPr>
          </a:p>
          <a:p>
            <a:pPr marL="285750" indent="-285750">
              <a:lnSpc>
                <a:spcPct val="150000"/>
              </a:lnSpc>
              <a:buFont typeface="Arial" panose="020B0604020202020204" pitchFamily="34" charset="0"/>
              <a:buChar char="•"/>
            </a:pPr>
            <a:r>
              <a:rPr lang="en-GB" sz="1600">
                <a:solidFill>
                  <a:srgbClr val="000000"/>
                </a:solidFill>
              </a:rPr>
              <a:t>Answer all tender questions - Responses will be scored solely on your submission</a:t>
            </a:r>
            <a:endParaRPr lang="en-GB" sz="1600">
              <a:solidFill>
                <a:srgbClr val="000000"/>
              </a:solidFill>
              <a:cs typeface="Arial"/>
            </a:endParaRPr>
          </a:p>
          <a:p>
            <a:pPr marL="285750" indent="-285750">
              <a:lnSpc>
                <a:spcPct val="150000"/>
              </a:lnSpc>
              <a:buFont typeface="Arial" panose="020B0604020202020204" pitchFamily="34" charset="0"/>
              <a:buChar char="•"/>
            </a:pPr>
            <a:r>
              <a:rPr lang="en-GB" sz="1600">
                <a:solidFill>
                  <a:srgbClr val="000000"/>
                </a:solidFill>
              </a:rPr>
              <a:t>Check page limitations – content exceeding limitations will be discounted</a:t>
            </a:r>
            <a:endParaRPr lang="en-GB" sz="1600">
              <a:solidFill>
                <a:srgbClr val="000000"/>
              </a:solidFill>
              <a:cs typeface="Arial"/>
            </a:endParaRPr>
          </a:p>
          <a:p>
            <a:pPr marL="285750" indent="-285750">
              <a:lnSpc>
                <a:spcPct val="150000"/>
              </a:lnSpc>
              <a:buFont typeface="Arial" panose="020B0604020202020204" pitchFamily="34" charset="0"/>
              <a:buChar char="•"/>
            </a:pPr>
            <a:r>
              <a:rPr lang="en-GB" sz="1600">
                <a:solidFill>
                  <a:srgbClr val="000000"/>
                </a:solidFill>
              </a:rPr>
              <a:t>Clarification questions via Delta messaging system – questions &amp; responses will be added to the clarifications log and shared with all bidders</a:t>
            </a:r>
            <a:endParaRPr lang="en-GB" sz="1600">
              <a:solidFill>
                <a:srgbClr val="000000"/>
              </a:solidFill>
              <a:cs typeface="Arial"/>
            </a:endParaRPr>
          </a:p>
          <a:p>
            <a:pPr marL="285750" indent="-285750">
              <a:lnSpc>
                <a:spcPct val="150000"/>
              </a:lnSpc>
              <a:buFont typeface="Arial" panose="020B0604020202020204" pitchFamily="34" charset="0"/>
              <a:buChar char="•"/>
            </a:pPr>
            <a:r>
              <a:rPr lang="en-GB" sz="1600">
                <a:solidFill>
                  <a:srgbClr val="000000"/>
                </a:solidFill>
              </a:rPr>
              <a:t>Contact Delta for system issues</a:t>
            </a:r>
          </a:p>
          <a:p>
            <a:pPr marL="285750" indent="-285750">
              <a:lnSpc>
                <a:spcPct val="150000"/>
              </a:lnSpc>
              <a:buFont typeface="Arial" panose="020B0604020202020204" pitchFamily="34" charset="0"/>
              <a:buChar char="•"/>
            </a:pPr>
            <a:r>
              <a:rPr lang="en-GB" sz="1600">
                <a:solidFill>
                  <a:srgbClr val="000000"/>
                </a:solidFill>
                <a:cs typeface="Arial"/>
              </a:rPr>
              <a:t>Questions following event, contact </a:t>
            </a:r>
            <a:r>
              <a:rPr lang="en-GB" sz="1600">
                <a:solidFill>
                  <a:srgbClr val="000000"/>
                </a:solidFill>
                <a:cs typeface="Arial"/>
                <a:hlinkClick r:id="rId4"/>
              </a:rPr>
              <a:t>Hannah.Gore@citb.co.uk</a:t>
            </a:r>
            <a:r>
              <a:rPr lang="en-GB" sz="1600">
                <a:solidFill>
                  <a:srgbClr val="000000"/>
                </a:solidFill>
                <a:cs typeface="Arial"/>
              </a:rPr>
              <a:t> or </a:t>
            </a:r>
            <a:r>
              <a:rPr lang="en-GB" sz="1600">
                <a:solidFill>
                  <a:srgbClr val="000000"/>
                </a:solidFill>
                <a:cs typeface="Arial"/>
                <a:hlinkClick r:id="rId5"/>
              </a:rPr>
              <a:t>Commissioning@citb.co.uk</a:t>
            </a:r>
            <a:r>
              <a:rPr lang="en-GB" sz="1600">
                <a:solidFill>
                  <a:srgbClr val="000000"/>
                </a:solidFill>
                <a:cs typeface="Arial"/>
              </a:rPr>
              <a:t>	 - by Tuesday 8</a:t>
            </a:r>
            <a:r>
              <a:rPr lang="en-GB" sz="1600" baseline="30000">
                <a:solidFill>
                  <a:srgbClr val="000000"/>
                </a:solidFill>
                <a:cs typeface="Arial"/>
              </a:rPr>
              <a:t>th</a:t>
            </a:r>
            <a:r>
              <a:rPr lang="en-GB" sz="1600">
                <a:solidFill>
                  <a:srgbClr val="000000"/>
                </a:solidFill>
                <a:cs typeface="Arial"/>
              </a:rPr>
              <a:t> July</a:t>
            </a:r>
          </a:p>
          <a:p>
            <a:pPr marL="285750" indent="-285750">
              <a:lnSpc>
                <a:spcPct val="150000"/>
              </a:lnSpc>
              <a:buFont typeface="Arial" panose="020B0604020202020204" pitchFamily="34" charset="0"/>
              <a:buChar char="•"/>
            </a:pPr>
            <a:endParaRPr lang="en-GB" sz="1600">
              <a:solidFill>
                <a:srgbClr val="000000"/>
              </a:solidFill>
              <a:cs typeface="Arial"/>
            </a:endParaRP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33072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ticky notes with question marks">
            <a:extLst>
              <a:ext uri="{FF2B5EF4-FFF2-40B4-BE49-F238E27FC236}">
                <a16:creationId xmlns:a16="http://schemas.microsoft.com/office/drawing/2014/main" id="{7586A580-80ED-4945-A393-6444F6D78D6D}"/>
              </a:ext>
            </a:extLst>
          </p:cNvPr>
          <p:cNvPicPr>
            <a:picLocks noGrp="1" noChangeAspect="1"/>
          </p:cNvPicPr>
          <p:nvPr>
            <p:ph type="pic" sz="quarter" idx="10"/>
          </p:nvPr>
        </p:nvPicPr>
        <p:blipFill>
          <a:blip r:embed="rId3"/>
          <a:srcRect t="12575" b="12575"/>
          <a:stretch>
            <a:fillRect/>
          </a:stretch>
        </p:blipFill>
        <p:spPr>
          <a:xfrm>
            <a:off x="928785" y="1014197"/>
            <a:ext cx="7290927" cy="3638173"/>
          </a:xfrm>
        </p:spPr>
      </p:pic>
      <p:sp>
        <p:nvSpPr>
          <p:cNvPr id="3" name="Title 2">
            <a:extLst>
              <a:ext uri="{FF2B5EF4-FFF2-40B4-BE49-F238E27FC236}">
                <a16:creationId xmlns:a16="http://schemas.microsoft.com/office/drawing/2014/main" id="{97E489D7-E64B-C02F-F360-12958541FA1D}"/>
              </a:ext>
            </a:extLst>
          </p:cNvPr>
          <p:cNvSpPr txBox="1">
            <a:spLocks/>
          </p:cNvSpPr>
          <p:nvPr/>
        </p:nvSpPr>
        <p:spPr>
          <a:xfrm>
            <a:off x="271245" y="298344"/>
            <a:ext cx="8477468" cy="373895"/>
          </a:xfrm>
          <a:prstGeom prst="rect">
            <a:avLst/>
          </a:prstGeom>
        </p:spPr>
        <p:txBody>
          <a:bodyPr lIns="91440" tIns="45720" rIns="91440" bIns="45720"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200" b="1">
                <a:solidFill>
                  <a:srgbClr val="B1006E"/>
                </a:solidFill>
              </a:rPr>
              <a:t>Any questions?</a:t>
            </a:r>
          </a:p>
        </p:txBody>
      </p:sp>
    </p:spTree>
    <p:extLst>
      <p:ext uri="{BB962C8B-B14F-4D97-AF65-F5344CB8AC3E}">
        <p14:creationId xmlns:p14="http://schemas.microsoft.com/office/powerpoint/2010/main" val="235546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whiteboard&#10;&#10;Description automatically generated">
            <a:extLst>
              <a:ext uri="{FF2B5EF4-FFF2-40B4-BE49-F238E27FC236}">
                <a16:creationId xmlns:a16="http://schemas.microsoft.com/office/drawing/2014/main" id="{8101F7FC-1D1C-4B9F-9D38-E6F256899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56120" y="606825"/>
            <a:ext cx="7043056" cy="2610937"/>
          </a:xfrm>
          <a:prstGeom prst="rect">
            <a:avLst/>
          </a:prstGeom>
        </p:spPr>
      </p:pic>
    </p:spTree>
    <p:extLst>
      <p:ext uri="{BB962C8B-B14F-4D97-AF65-F5344CB8AC3E}">
        <p14:creationId xmlns:p14="http://schemas.microsoft.com/office/powerpoint/2010/main" val="1347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yscrapers shown from view looking up">
            <a:extLst>
              <a:ext uri="{FF2B5EF4-FFF2-40B4-BE49-F238E27FC236}">
                <a16:creationId xmlns:a16="http://schemas.microsoft.com/office/drawing/2014/main" id="{D2FE3F3F-DE97-F3B6-4F98-800B722F0382}"/>
              </a:ext>
            </a:extLst>
          </p:cNvPr>
          <p:cNvPicPr>
            <a:picLocks noChangeAspect="1"/>
          </p:cNvPicPr>
          <p:nvPr/>
        </p:nvPicPr>
        <p:blipFill>
          <a:blip r:embed="rId3">
            <a:alphaModFix amt="4000"/>
          </a:blip>
          <a:srcRect/>
          <a:stretch/>
        </p:blipFill>
        <p:spPr>
          <a:xfrm>
            <a:off x="464357" y="791351"/>
            <a:ext cx="8123656" cy="4215962"/>
          </a:xfrm>
          <a:prstGeom prst="rect">
            <a:avLst/>
          </a:prstGeom>
        </p:spPr>
      </p:pic>
      <p:sp>
        <p:nvSpPr>
          <p:cNvPr id="2" name="Text Placeholder 1">
            <a:extLst>
              <a:ext uri="{FF2B5EF4-FFF2-40B4-BE49-F238E27FC236}">
                <a16:creationId xmlns:a16="http://schemas.microsoft.com/office/drawing/2014/main" id="{9C7A95DF-7EA0-E10B-4D04-6DD8B9F00CC2}"/>
              </a:ext>
            </a:extLst>
          </p:cNvPr>
          <p:cNvSpPr>
            <a:spLocks noGrp="1"/>
          </p:cNvSpPr>
          <p:nvPr>
            <p:ph type="body" sz="quarter" idx="10"/>
          </p:nvPr>
        </p:nvSpPr>
        <p:spPr>
          <a:xfrm>
            <a:off x="973803" y="787828"/>
            <a:ext cx="7072352" cy="4048359"/>
          </a:xfrm>
        </p:spPr>
        <p:txBody>
          <a:bodyPr lIns="91440" tIns="45720" rIns="91440" bIns="45720" numCol="1" anchor="t">
            <a:noAutofit/>
          </a:bodyPr>
          <a:lstStyle/>
          <a:p>
            <a:pPr marL="0" indent="0">
              <a:spcBef>
                <a:spcPts val="0"/>
              </a:spcBef>
              <a:buNone/>
            </a:pPr>
            <a:r>
              <a:rPr lang="en-GB" b="1">
                <a:solidFill>
                  <a:srgbClr val="000000"/>
                </a:solidFill>
              </a:rPr>
              <a:t>CITB Team:</a:t>
            </a:r>
            <a:endParaRPr lang="en-GB" b="1">
              <a:solidFill>
                <a:srgbClr val="000000"/>
              </a:solidFill>
              <a:cs typeface="Arial" panose="020B0604020202020204"/>
            </a:endParaRPr>
          </a:p>
          <a:p>
            <a:pPr marL="342265" indent="-342265">
              <a:spcBef>
                <a:spcPts val="0"/>
              </a:spcBef>
            </a:pPr>
            <a:r>
              <a:rPr lang="en-GB">
                <a:solidFill>
                  <a:srgbClr val="000000"/>
                </a:solidFill>
                <a:cs typeface="Arial"/>
              </a:rPr>
              <a:t>Hannah Gore, CITB Commissioner</a:t>
            </a:r>
            <a:endParaRPr lang="en-GB">
              <a:solidFill>
                <a:srgbClr val="000000"/>
              </a:solidFill>
            </a:endParaRPr>
          </a:p>
          <a:p>
            <a:pPr marL="342265" indent="-342265">
              <a:spcBef>
                <a:spcPts val="0"/>
              </a:spcBef>
            </a:pPr>
            <a:r>
              <a:rPr lang="en-GB">
                <a:solidFill>
                  <a:srgbClr val="000000"/>
                </a:solidFill>
              </a:rPr>
              <a:t>Kirsty Woolsey, CITB Project Lead </a:t>
            </a:r>
          </a:p>
          <a:p>
            <a:pPr marL="342265" indent="-342265">
              <a:spcBef>
                <a:spcPts val="0"/>
              </a:spcBef>
            </a:pPr>
            <a:r>
              <a:rPr lang="en-GB">
                <a:solidFill>
                  <a:srgbClr val="000000"/>
                </a:solidFill>
                <a:cs typeface="Arial"/>
              </a:rPr>
              <a:t>Dawn Hilliard, CITB Head of Strategy</a:t>
            </a:r>
          </a:p>
          <a:p>
            <a:pPr marL="342265" indent="-342265">
              <a:spcBef>
                <a:spcPts val="0"/>
              </a:spcBef>
            </a:pPr>
            <a:r>
              <a:rPr lang="en-GB">
                <a:solidFill>
                  <a:srgbClr val="000000"/>
                </a:solidFill>
                <a:cs typeface="Arial"/>
              </a:rPr>
              <a:t>Suzi Perkins, CITB Commissioner Support</a:t>
            </a:r>
          </a:p>
          <a:p>
            <a:pPr marL="0" indent="0">
              <a:spcBef>
                <a:spcPts val="0"/>
              </a:spcBef>
              <a:buNone/>
            </a:pPr>
            <a:endParaRPr lang="en-GB">
              <a:solidFill>
                <a:srgbClr val="000000"/>
              </a:solidFill>
            </a:endParaRPr>
          </a:p>
          <a:p>
            <a:pPr marL="0" indent="0">
              <a:spcBef>
                <a:spcPts val="0"/>
              </a:spcBef>
              <a:buNone/>
            </a:pPr>
            <a:endParaRPr lang="en-GB">
              <a:solidFill>
                <a:srgbClr val="000000"/>
              </a:solidFill>
              <a:cs typeface="Arial" panose="020B0604020202020204"/>
            </a:endParaRPr>
          </a:p>
          <a:p>
            <a:pPr marL="342265" indent="-342265">
              <a:spcBef>
                <a:spcPts val="0"/>
              </a:spcBef>
            </a:pPr>
            <a:endParaRPr lang="en-GB" b="1">
              <a:solidFill>
                <a:srgbClr val="000000"/>
              </a:solidFill>
              <a:cs typeface="Arial" panose="020B0604020202020204"/>
            </a:endParaRPr>
          </a:p>
          <a:p>
            <a:pPr marL="0" indent="0">
              <a:spcBef>
                <a:spcPts val="0"/>
              </a:spcBef>
              <a:buNone/>
            </a:pPr>
            <a:r>
              <a:rPr lang="en-GB" b="1">
                <a:solidFill>
                  <a:srgbClr val="000000"/>
                </a:solidFill>
              </a:rPr>
              <a:t>Guidelines for live event:</a:t>
            </a:r>
            <a:endParaRPr lang="en-GB" b="1">
              <a:solidFill>
                <a:srgbClr val="000000"/>
              </a:solidFill>
              <a:cs typeface="Arial"/>
            </a:endParaRPr>
          </a:p>
          <a:p>
            <a:pPr marL="342265" indent="-342265">
              <a:spcBef>
                <a:spcPts val="0"/>
              </a:spcBef>
            </a:pPr>
            <a:r>
              <a:rPr lang="en-GB">
                <a:solidFill>
                  <a:srgbClr val="000000"/>
                </a:solidFill>
              </a:rPr>
              <a:t>This event is being recorded</a:t>
            </a:r>
            <a:endParaRPr lang="en-GB">
              <a:solidFill>
                <a:srgbClr val="000000"/>
              </a:solidFill>
              <a:cs typeface="Arial" panose="020B0604020202020204"/>
            </a:endParaRPr>
          </a:p>
          <a:p>
            <a:pPr marL="342265" indent="-342265">
              <a:spcBef>
                <a:spcPts val="0"/>
              </a:spcBef>
            </a:pPr>
            <a:r>
              <a:rPr lang="en-GB">
                <a:solidFill>
                  <a:srgbClr val="000000"/>
                </a:solidFill>
              </a:rPr>
              <a:t>Questions can be submitted via the Q&amp;A box</a:t>
            </a:r>
            <a:endParaRPr lang="en-GB">
              <a:solidFill>
                <a:srgbClr val="000000"/>
              </a:solidFill>
              <a:cs typeface="Arial" panose="020B0604020202020204"/>
            </a:endParaRPr>
          </a:p>
          <a:p>
            <a:pPr marL="342265" indent="-342265">
              <a:spcBef>
                <a:spcPts val="0"/>
              </a:spcBef>
            </a:pPr>
            <a:r>
              <a:rPr lang="en-GB">
                <a:solidFill>
                  <a:srgbClr val="000000"/>
                </a:solidFill>
              </a:rPr>
              <a:t>An FAQ will be created from the questions received</a:t>
            </a:r>
            <a:endParaRPr lang="en-GB">
              <a:solidFill>
                <a:srgbClr val="000000"/>
              </a:solidFill>
              <a:cs typeface="Arial" panose="020B0604020202020204"/>
            </a:endParaRPr>
          </a:p>
          <a:p>
            <a:pPr marL="342265" indent="-342265">
              <a:spcBef>
                <a:spcPts val="0"/>
              </a:spcBef>
            </a:pPr>
            <a:r>
              <a:rPr lang="en-GB">
                <a:solidFill>
                  <a:srgbClr val="000000"/>
                </a:solidFill>
              </a:rPr>
              <a:t>Presentation, recording and FAQ will be shared on the CITB Website after the event: </a:t>
            </a:r>
            <a:r>
              <a:rPr lang="en-US">
                <a:solidFill>
                  <a:schemeClr val="accent2"/>
                </a:solidFill>
                <a:hlinkClick r:id="rId4">
                  <a:extLst>
                    <a:ext uri="{A12FA001-AC4F-418D-AE19-62706E023703}">
                      <ahyp:hlinkClr xmlns:ahyp="http://schemas.microsoft.com/office/drawing/2018/hyperlinkcolor" val="tx"/>
                    </a:ext>
                  </a:extLst>
                </a:hlinkClick>
              </a:rPr>
              <a:t>https://www.citb.co.uk/levy-grants-and-funding/funded-projects/current-opportunities/</a:t>
            </a:r>
            <a:endParaRPr lang="en-US">
              <a:solidFill>
                <a:schemeClr val="accent2"/>
              </a:solidFill>
              <a:cs typeface="Arial" panose="020B0604020202020204"/>
            </a:endParaRPr>
          </a:p>
          <a:p>
            <a:pPr marL="342265" indent="-342265">
              <a:spcBef>
                <a:spcPts val="0"/>
              </a:spcBef>
            </a:pPr>
            <a:endParaRPr lang="en-GB" sz="1200">
              <a:cs typeface="Arial" panose="020B0604020202020204"/>
            </a:endParaRPr>
          </a:p>
          <a:p>
            <a:pPr marL="342265" indent="-342265"/>
            <a:endParaRPr lang="en-GB" sz="1200">
              <a:cs typeface="Arial" panose="020B0604020202020204"/>
            </a:endParaRPr>
          </a:p>
          <a:p>
            <a:pPr marL="0" indent="0">
              <a:buNone/>
            </a:pPr>
            <a:endParaRPr lang="en-GB" sz="1200"/>
          </a:p>
        </p:txBody>
      </p:sp>
      <p:sp>
        <p:nvSpPr>
          <p:cNvPr id="3" name="Title 2">
            <a:extLst>
              <a:ext uri="{FF2B5EF4-FFF2-40B4-BE49-F238E27FC236}">
                <a16:creationId xmlns:a16="http://schemas.microsoft.com/office/drawing/2014/main" id="{EF1E9DC6-4EF1-20CF-D7B9-B6725CE9EF3C}"/>
              </a:ext>
            </a:extLst>
          </p:cNvPr>
          <p:cNvSpPr>
            <a:spLocks noGrp="1"/>
          </p:cNvSpPr>
          <p:nvPr>
            <p:ph type="title"/>
          </p:nvPr>
        </p:nvSpPr>
        <p:spPr/>
        <p:txBody>
          <a:bodyPr/>
          <a:lstStyle/>
          <a:p>
            <a:r>
              <a:rPr lang="en-GB" b="1"/>
              <a:t>Introduction</a:t>
            </a:r>
          </a:p>
        </p:txBody>
      </p:sp>
    </p:spTree>
    <p:extLst>
      <p:ext uri="{BB962C8B-B14F-4D97-AF65-F5344CB8AC3E}">
        <p14:creationId xmlns:p14="http://schemas.microsoft.com/office/powerpoint/2010/main" val="1114128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yscrapers shown from view looking up">
            <a:extLst>
              <a:ext uri="{FF2B5EF4-FFF2-40B4-BE49-F238E27FC236}">
                <a16:creationId xmlns:a16="http://schemas.microsoft.com/office/drawing/2014/main" id="{1967941A-24E4-727D-6FCB-B7953301E2DE}"/>
              </a:ext>
            </a:extLst>
          </p:cNvPr>
          <p:cNvPicPr>
            <a:picLocks noChangeAspect="1"/>
          </p:cNvPicPr>
          <p:nvPr/>
        </p:nvPicPr>
        <p:blipFill>
          <a:blip r:embed="rId3">
            <a:alphaModFix amt="4000"/>
          </a:blip>
          <a:srcRect/>
          <a:stretch/>
        </p:blipFill>
        <p:spPr>
          <a:xfrm>
            <a:off x="503389" y="856459"/>
            <a:ext cx="8083676" cy="4054011"/>
          </a:xfrm>
          <a:prstGeom prst="rect">
            <a:avLst/>
          </a:prstGeom>
        </p:spPr>
      </p:pic>
      <p:sp>
        <p:nvSpPr>
          <p:cNvPr id="5" name="Text Placeholder 4"/>
          <p:cNvSpPr>
            <a:spLocks noGrp="1"/>
          </p:cNvSpPr>
          <p:nvPr>
            <p:ph type="body" sz="quarter" idx="10"/>
          </p:nvPr>
        </p:nvSpPr>
        <p:spPr>
          <a:xfrm>
            <a:off x="935421" y="1167509"/>
            <a:ext cx="5240604" cy="3519992"/>
          </a:xfrm>
        </p:spPr>
        <p:txBody>
          <a:bodyPr lIns="91440" tIns="45720" rIns="91440" bIns="45720" numCol="1" anchor="t">
            <a:noAutofit/>
          </a:bodyPr>
          <a:lstStyle/>
          <a:p>
            <a:pPr marL="342265" indent="-342265"/>
            <a:r>
              <a:rPr lang="en-GB" sz="2000" b="1">
                <a:solidFill>
                  <a:srgbClr val="000000"/>
                </a:solidFill>
              </a:rPr>
              <a:t>Background to the Commission</a:t>
            </a:r>
            <a:endParaRPr lang="en-GB" sz="2000" b="1">
              <a:solidFill>
                <a:srgbClr val="000000"/>
              </a:solidFill>
              <a:cs typeface="Arial"/>
            </a:endParaRPr>
          </a:p>
          <a:p>
            <a:pPr marL="342265" indent="-342265"/>
            <a:r>
              <a:rPr lang="en-GB" sz="2000" b="1">
                <a:solidFill>
                  <a:srgbClr val="000000"/>
                </a:solidFill>
              </a:rPr>
              <a:t>CITB Proposal</a:t>
            </a:r>
            <a:endParaRPr lang="en-GB" sz="2000" b="1">
              <a:solidFill>
                <a:srgbClr val="000000"/>
              </a:solidFill>
              <a:cs typeface="Arial"/>
            </a:endParaRPr>
          </a:p>
          <a:p>
            <a:pPr marL="342265" indent="-342265"/>
            <a:r>
              <a:rPr lang="en-GB" sz="2000" b="1">
                <a:solidFill>
                  <a:srgbClr val="000000"/>
                </a:solidFill>
              </a:rPr>
              <a:t>Timetable</a:t>
            </a:r>
          </a:p>
          <a:p>
            <a:pPr marL="342265" indent="-342265"/>
            <a:r>
              <a:rPr lang="en-GB" sz="2000" b="1">
                <a:solidFill>
                  <a:srgbClr val="000000"/>
                </a:solidFill>
                <a:cs typeface="Arial"/>
              </a:rPr>
              <a:t>Award Criteria</a:t>
            </a:r>
          </a:p>
          <a:p>
            <a:pPr marL="342265" indent="-342265"/>
            <a:r>
              <a:rPr lang="en-GB" sz="2000" b="1">
                <a:solidFill>
                  <a:srgbClr val="000000"/>
                </a:solidFill>
                <a:cs typeface="Arial"/>
              </a:rPr>
              <a:t>Central Digital Platform (CDP)</a:t>
            </a:r>
          </a:p>
          <a:p>
            <a:pPr marL="342265" indent="-342265"/>
            <a:r>
              <a:rPr lang="en-GB" sz="2000" b="1">
                <a:solidFill>
                  <a:srgbClr val="000000"/>
                </a:solidFill>
                <a:cs typeface="Arial"/>
              </a:rPr>
              <a:t>Delta e-sourcing</a:t>
            </a:r>
          </a:p>
          <a:p>
            <a:pPr marL="342265" indent="-342265"/>
            <a:r>
              <a:rPr lang="en-GB" sz="2000" b="1">
                <a:solidFill>
                  <a:srgbClr val="000000"/>
                </a:solidFill>
                <a:cs typeface="Arial"/>
              </a:rPr>
              <a:t>Guidance</a:t>
            </a:r>
          </a:p>
          <a:p>
            <a:pPr marL="342265" indent="-342265"/>
            <a:r>
              <a:rPr lang="en-GB" sz="2000" b="1">
                <a:solidFill>
                  <a:srgbClr val="000000"/>
                </a:solidFill>
              </a:rPr>
              <a:t>Questions</a:t>
            </a:r>
            <a:endParaRPr lang="en-GB" sz="2000" b="1">
              <a:solidFill>
                <a:srgbClr val="000000"/>
              </a:solidFill>
              <a:cs typeface="Arial"/>
            </a:endParaRPr>
          </a:p>
          <a:p>
            <a:pPr marL="342265" indent="-342265"/>
            <a:endParaRPr lang="en-GB">
              <a:cs typeface="Arial" panose="020B0604020202020204"/>
            </a:endParaRPr>
          </a:p>
        </p:txBody>
      </p:sp>
      <p:sp>
        <p:nvSpPr>
          <p:cNvPr id="4" name="Title 3"/>
          <p:cNvSpPr>
            <a:spLocks noGrp="1"/>
          </p:cNvSpPr>
          <p:nvPr>
            <p:ph type="title"/>
          </p:nvPr>
        </p:nvSpPr>
        <p:spPr/>
        <p:txBody>
          <a:bodyPr lIns="91440" tIns="45720" rIns="91440" bIns="45720" anchor="t"/>
          <a:lstStyle/>
          <a:p>
            <a:r>
              <a:rPr lang="en-GB" b="1"/>
              <a:t>Agenda</a:t>
            </a:r>
          </a:p>
        </p:txBody>
      </p:sp>
    </p:spTree>
    <p:extLst>
      <p:ext uri="{BB962C8B-B14F-4D97-AF65-F5344CB8AC3E}">
        <p14:creationId xmlns:p14="http://schemas.microsoft.com/office/powerpoint/2010/main" val="6127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yscrapers shown from view looking up">
            <a:extLst>
              <a:ext uri="{FF2B5EF4-FFF2-40B4-BE49-F238E27FC236}">
                <a16:creationId xmlns:a16="http://schemas.microsoft.com/office/drawing/2014/main" id="{1967941A-24E4-727D-6FCB-B7953301E2DE}"/>
              </a:ext>
            </a:extLst>
          </p:cNvPr>
          <p:cNvPicPr>
            <a:picLocks noChangeAspect="1"/>
          </p:cNvPicPr>
          <p:nvPr/>
        </p:nvPicPr>
        <p:blipFill>
          <a:blip r:embed="rId3">
            <a:alphaModFix amt="4000"/>
          </a:blip>
          <a:srcRect/>
          <a:stretch/>
        </p:blipFill>
        <p:spPr>
          <a:xfrm>
            <a:off x="270047" y="769785"/>
            <a:ext cx="8311221" cy="2523631"/>
          </a:xfrm>
          <a:prstGeom prst="rect">
            <a:avLst/>
          </a:prstGeom>
        </p:spPr>
      </p:pic>
      <p:sp>
        <p:nvSpPr>
          <p:cNvPr id="4" name="Title 3"/>
          <p:cNvSpPr>
            <a:spLocks noGrp="1"/>
          </p:cNvSpPr>
          <p:nvPr>
            <p:ph type="title"/>
          </p:nvPr>
        </p:nvSpPr>
        <p:spPr/>
        <p:txBody>
          <a:bodyPr lIns="91440" tIns="45720" rIns="91440" bIns="45720" anchor="t"/>
          <a:lstStyle/>
          <a:p>
            <a:r>
              <a:rPr lang="en-GB" b="1"/>
              <a:t>Background to the Commission</a:t>
            </a:r>
            <a:endParaRPr lang="en-US"/>
          </a:p>
        </p:txBody>
      </p:sp>
      <p:sp>
        <p:nvSpPr>
          <p:cNvPr id="8" name="Text Placeholder 2">
            <a:extLst>
              <a:ext uri="{FF2B5EF4-FFF2-40B4-BE49-F238E27FC236}">
                <a16:creationId xmlns:a16="http://schemas.microsoft.com/office/drawing/2014/main" id="{C9705D45-9E86-7784-4B86-B7C7A812B36E}"/>
              </a:ext>
            </a:extLst>
          </p:cNvPr>
          <p:cNvSpPr txBox="1">
            <a:spLocks/>
          </p:cNvSpPr>
          <p:nvPr/>
        </p:nvSpPr>
        <p:spPr>
          <a:xfrm>
            <a:off x="353515" y="672239"/>
            <a:ext cx="8312927" cy="2993282"/>
          </a:xfrm>
          <a:prstGeom prst="rect">
            <a:avLst/>
          </a:prstGeom>
        </p:spPr>
        <p:txBody>
          <a:bodyPr lIns="91440" tIns="45720" rIns="91440" bIns="45720" numCol="1" anchor="t">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kern="1200" baseline="0">
                <a:solidFill>
                  <a:schemeClr val="tx1"/>
                </a:solidFill>
                <a:latin typeface="+mn-lt"/>
                <a:ea typeface="+mn-ea"/>
                <a:cs typeface="+mn-cs"/>
              </a:defRPr>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B0F0"/>
              </a:buClr>
              <a:buSzPct val="100000"/>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B0F0"/>
              </a:buClr>
              <a:buSzPct val="100000"/>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B0F0"/>
              </a:buClr>
              <a:buSzPct val="100000"/>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1200">
              <a:solidFill>
                <a:srgbClr val="000000"/>
              </a:solidFill>
              <a:ea typeface="Times New Roman" panose="02020603050405020304" pitchFamily="18" charset="0"/>
              <a:cs typeface="Arial"/>
            </a:endParaRPr>
          </a:p>
          <a:p>
            <a:pPr marL="0" indent="0">
              <a:buNone/>
            </a:pPr>
            <a:endParaRPr lang="en-GB" sz="1200">
              <a:latin typeface="Arial"/>
              <a:cs typeface="Arial"/>
            </a:endParaRPr>
          </a:p>
        </p:txBody>
      </p:sp>
      <p:sp>
        <p:nvSpPr>
          <p:cNvPr id="5" name="TextBox 4">
            <a:extLst>
              <a:ext uri="{FF2B5EF4-FFF2-40B4-BE49-F238E27FC236}">
                <a16:creationId xmlns:a16="http://schemas.microsoft.com/office/drawing/2014/main" id="{251AEAF6-3F20-CC57-BB14-2AA0B8EE1319}"/>
              </a:ext>
            </a:extLst>
          </p:cNvPr>
          <p:cNvSpPr txBox="1"/>
          <p:nvPr/>
        </p:nvSpPr>
        <p:spPr>
          <a:xfrm>
            <a:off x="353515" y="811446"/>
            <a:ext cx="8268251" cy="4035207"/>
          </a:xfrm>
          <a:prstGeom prst="rect">
            <a:avLst/>
          </a:prstGeom>
          <a:noFill/>
        </p:spPr>
        <p:txBody>
          <a:bodyPr wrap="square">
            <a:spAutoFit/>
          </a:bodyPr>
          <a:lstStyle/>
          <a:p>
            <a:pPr>
              <a:lnSpc>
                <a:spcPct val="107000"/>
              </a:lnSpc>
              <a:spcAft>
                <a:spcPts val="800"/>
              </a:spcAft>
              <a:buNone/>
            </a:pPr>
            <a:r>
              <a:rPr lang="en-GB" sz="1400" b="1" kern="100">
                <a:effectLst/>
                <a:ea typeface="Aptos" panose="020B0004020202020204" pitchFamily="34" charset="0"/>
                <a:cs typeface="Times New Roman" panose="02020603050405020304" pitchFamily="18" charset="0"/>
              </a:rPr>
              <a:t>The Homebuilding Mission</a:t>
            </a:r>
            <a:endParaRPr lang="en-GB" sz="1400" kern="100">
              <a:effectLst/>
              <a:ea typeface="Aptos" panose="020B0004020202020204" pitchFamily="34" charset="0"/>
              <a:cs typeface="Times New Roman" panose="02020603050405020304" pitchFamily="18" charset="0"/>
            </a:endParaRPr>
          </a:p>
          <a:p>
            <a:pPr marL="342900" lvl="0" indent="-342900" algn="just" fontAlgn="base">
              <a:buClr>
                <a:schemeClr val="accent2"/>
              </a:buClr>
              <a:buFont typeface="Arial" panose="020B0604020202020204" pitchFamily="34" charset="0"/>
              <a:buChar char="•"/>
              <a:tabLst>
                <a:tab pos="457200" algn="l"/>
              </a:tabLst>
            </a:pPr>
            <a:r>
              <a:rPr lang="en-GB" sz="1400">
                <a:effectLst/>
                <a:ea typeface="Times New Roman" panose="02020603050405020304" pitchFamily="18" charset="0"/>
                <a:cs typeface="Aptos" panose="020B0004020202020204" pitchFamily="34" charset="0"/>
              </a:rPr>
              <a:t>The government has announced plans to build 1.5 million new homes by 2029, equating to an annual requirement of 370,000 homes.  These targets are ambitious and will generate significant  demand for skills and workers.</a:t>
            </a:r>
            <a:endParaRPr lang="en-GB" sz="1400">
              <a:effectLst/>
              <a:ea typeface="Times New Roman" panose="02020603050405020304" pitchFamily="18" charset="0"/>
              <a:cs typeface="Times New Roman" panose="02020603050405020304" pitchFamily="18" charset="0"/>
            </a:endParaRPr>
          </a:p>
          <a:p>
            <a:pPr marL="457200" algn="just" fontAlgn="base">
              <a:buClr>
                <a:schemeClr val="accent2"/>
              </a:buClr>
            </a:pPr>
            <a:endParaRPr lang="en-GB" sz="1400">
              <a:effectLst/>
              <a:ea typeface="Times New Roman" panose="02020603050405020304" pitchFamily="18" charset="0"/>
            </a:endParaRPr>
          </a:p>
          <a:p>
            <a:pPr marL="342900" lvl="0" indent="-342900" algn="just" fontAlgn="base">
              <a:buClr>
                <a:schemeClr val="accent2"/>
              </a:buClr>
              <a:buFont typeface="Arial" panose="020B0604020202020204" pitchFamily="34" charset="0"/>
              <a:buChar char="•"/>
              <a:tabLst>
                <a:tab pos="457200" algn="l"/>
              </a:tabLst>
            </a:pPr>
            <a:r>
              <a:rPr lang="en-GB" sz="1400">
                <a:effectLst/>
                <a:ea typeface="Times New Roman" panose="02020603050405020304" pitchFamily="18" charset="0"/>
                <a:cs typeface="Aptos" panose="020B0004020202020204" pitchFamily="34" charset="0"/>
              </a:rPr>
              <a:t>In order to address this demand, CITB in collaboration with Government and the National House Building Council (NHBC) are investing £140m to establish </a:t>
            </a:r>
            <a:r>
              <a:rPr lang="en-GB" sz="1400" b="1">
                <a:effectLst/>
                <a:ea typeface="Times New Roman" panose="02020603050405020304" pitchFamily="18" charset="0"/>
                <a:cs typeface="Aptos" panose="020B0004020202020204" pitchFamily="34" charset="0"/>
              </a:rPr>
              <a:t>Homebuilding Skills Hubs.</a:t>
            </a:r>
            <a:endParaRPr lang="en-GB" sz="1400">
              <a:effectLst/>
              <a:ea typeface="Times New Roman" panose="02020603050405020304" pitchFamily="18" charset="0"/>
              <a:cs typeface="Times New Roman" panose="02020603050405020304" pitchFamily="18" charset="0"/>
            </a:endParaRPr>
          </a:p>
          <a:p>
            <a:pPr marL="457200">
              <a:lnSpc>
                <a:spcPct val="107000"/>
              </a:lnSpc>
              <a:spcAft>
                <a:spcPts val="800"/>
              </a:spcAft>
              <a:buClr>
                <a:schemeClr val="accent2"/>
              </a:buClr>
            </a:pPr>
            <a:endParaRPr lang="en-GB" sz="1400" kern="100">
              <a:effectLst/>
              <a:ea typeface="Aptos" panose="020B0004020202020204" pitchFamily="34" charset="0"/>
              <a:cs typeface="Times New Roman" panose="02020603050405020304" pitchFamily="18" charset="0"/>
            </a:endParaRPr>
          </a:p>
          <a:p>
            <a:pPr marL="342900" lvl="0" indent="-342900" fontAlgn="base">
              <a:buClr>
                <a:schemeClr val="accent2"/>
              </a:buClr>
              <a:buFont typeface="Arial" panose="020B0604020202020204" pitchFamily="34" charset="0"/>
              <a:buChar char="•"/>
              <a:tabLst>
                <a:tab pos="457200" algn="l"/>
              </a:tabLst>
            </a:pPr>
            <a:r>
              <a:rPr lang="en-GB" sz="1400">
                <a:effectLst/>
                <a:ea typeface="Times New Roman" panose="02020603050405020304" pitchFamily="18" charset="0"/>
                <a:cs typeface="Aptos" panose="020B0004020202020204" pitchFamily="34" charset="0"/>
              </a:rPr>
              <a:t>CITB will be developing 20 Hubs which will aim to deliver two specific strands of training in areas of critical demand for homebuilding:</a:t>
            </a:r>
            <a:endParaRPr lang="en-GB" sz="1400">
              <a:effectLst/>
              <a:ea typeface="Times New Roman" panose="02020603050405020304" pitchFamily="18" charset="0"/>
              <a:cs typeface="Times New Roman" panose="02020603050405020304" pitchFamily="18" charset="0"/>
            </a:endParaRPr>
          </a:p>
          <a:p>
            <a:pPr marL="457200">
              <a:lnSpc>
                <a:spcPct val="107000"/>
              </a:lnSpc>
              <a:spcAft>
                <a:spcPts val="800"/>
              </a:spcAft>
              <a:buClr>
                <a:schemeClr val="accent2"/>
              </a:buClr>
            </a:pPr>
            <a:endParaRPr lang="en-GB" sz="1400" kern="100">
              <a:effectLst/>
              <a:ea typeface="Aptos" panose="020B0004020202020204" pitchFamily="34" charset="0"/>
              <a:cs typeface="Times New Roman" panose="02020603050405020304" pitchFamily="18" charset="0"/>
            </a:endParaRPr>
          </a:p>
          <a:p>
            <a:pPr marL="742950" lvl="1" indent="-285750">
              <a:lnSpc>
                <a:spcPct val="107000"/>
              </a:lnSpc>
              <a:spcAft>
                <a:spcPts val="800"/>
              </a:spcAft>
              <a:buClr>
                <a:schemeClr val="accent2"/>
              </a:buClr>
              <a:buFont typeface="Arial" panose="020B0604020202020204" pitchFamily="34" charset="0"/>
              <a:buChar char="•"/>
              <a:tabLst>
                <a:tab pos="914400" algn="l"/>
              </a:tabLst>
            </a:pPr>
            <a:r>
              <a:rPr lang="en-GB" sz="1400" kern="100">
                <a:effectLst/>
                <a:ea typeface="Aptos" panose="020B0004020202020204" pitchFamily="34" charset="0"/>
                <a:cs typeface="Times New Roman" panose="02020603050405020304" pitchFamily="18" charset="0"/>
              </a:rPr>
              <a:t>Fast Track Apprenticeships </a:t>
            </a:r>
          </a:p>
          <a:p>
            <a:pPr marL="742950" lvl="1" indent="-285750">
              <a:lnSpc>
                <a:spcPct val="107000"/>
              </a:lnSpc>
              <a:spcAft>
                <a:spcPts val="800"/>
              </a:spcAft>
              <a:buClr>
                <a:schemeClr val="accent2"/>
              </a:buClr>
              <a:buFont typeface="Arial" panose="020B0604020202020204" pitchFamily="34" charset="0"/>
              <a:buChar char="•"/>
              <a:tabLst>
                <a:tab pos="914400" algn="l"/>
              </a:tabLst>
            </a:pPr>
            <a:r>
              <a:rPr lang="en-GB" sz="1400" kern="100">
                <a:effectLst/>
                <a:ea typeface="Aptos" panose="020B0004020202020204" pitchFamily="34" charset="0"/>
                <a:cs typeface="Times New Roman" panose="02020603050405020304" pitchFamily="18" charset="0"/>
              </a:rPr>
              <a:t>A short duration high quality training course called </a:t>
            </a:r>
            <a:r>
              <a:rPr lang="en-GB" sz="1400" b="1" kern="100">
                <a:effectLst/>
                <a:ea typeface="Aptos" panose="020B0004020202020204" pitchFamily="34" charset="0"/>
                <a:cs typeface="Times New Roman" panose="02020603050405020304" pitchFamily="18" charset="0"/>
              </a:rPr>
              <a:t>Homebuilding Access Training</a:t>
            </a:r>
            <a:r>
              <a:rPr lang="en-GB" sz="1400" kern="100">
                <a:effectLst/>
                <a:ea typeface="Aptos" panose="020B0004020202020204" pitchFamily="34" charset="0"/>
                <a:cs typeface="Times New Roman" panose="02020603050405020304" pitchFamily="18" charset="0"/>
              </a:rPr>
              <a:t>.  </a:t>
            </a:r>
          </a:p>
          <a:p>
            <a:pPr marL="742950" lvl="1" indent="-285750">
              <a:lnSpc>
                <a:spcPct val="107000"/>
              </a:lnSpc>
              <a:spcAft>
                <a:spcPts val="800"/>
              </a:spcAft>
              <a:buFont typeface="Arial" panose="020B0604020202020204" pitchFamily="34" charset="0"/>
              <a:buChar char="•"/>
              <a:tabLst>
                <a:tab pos="914400" algn="l"/>
              </a:tabLst>
            </a:pPr>
            <a:endParaRPr lang="en-GB" sz="1400" b="1" kern="100">
              <a:ea typeface="Aptos" panose="020B0004020202020204" pitchFamily="34" charset="0"/>
              <a:cs typeface="Times New Roman" panose="02020603050405020304" pitchFamily="18" charset="0"/>
            </a:endParaRPr>
          </a:p>
          <a:p>
            <a:pPr lvl="1">
              <a:lnSpc>
                <a:spcPct val="107000"/>
              </a:lnSpc>
              <a:spcAft>
                <a:spcPts val="800"/>
              </a:spcAft>
              <a:tabLst>
                <a:tab pos="914400" algn="l"/>
              </a:tabLst>
            </a:pPr>
            <a:r>
              <a:rPr lang="en-GB" sz="1400" i="1" kern="100">
                <a:solidFill>
                  <a:srgbClr val="EE0000"/>
                </a:solidFill>
                <a:ea typeface="Aptos" panose="020B0004020202020204" pitchFamily="34" charset="0"/>
                <a:cs typeface="Times New Roman" panose="02020603050405020304" pitchFamily="18" charset="0"/>
              </a:rPr>
              <a:t>T</a:t>
            </a:r>
            <a:r>
              <a:rPr lang="en-GB" sz="1400" i="1" kern="100">
                <a:solidFill>
                  <a:srgbClr val="EE0000"/>
                </a:solidFill>
                <a:effectLst/>
                <a:ea typeface="Aptos" panose="020B0004020202020204" pitchFamily="34" charset="0"/>
                <a:cs typeface="Times New Roman" panose="02020603050405020304" pitchFamily="18" charset="0"/>
              </a:rPr>
              <a:t>his commission is focussed on the Homebuilding Access Training onl</a:t>
            </a:r>
            <a:r>
              <a:rPr lang="en-GB" sz="1400" i="1" kern="100">
                <a:solidFill>
                  <a:srgbClr val="EE0000"/>
                </a:solidFill>
                <a:effectLst/>
                <a:latin typeface="Aptos" panose="020B0004020202020204" pitchFamily="34" charset="0"/>
                <a:ea typeface="Aptos" panose="020B0004020202020204" pitchFamily="34" charset="0"/>
                <a:cs typeface="Times New Roman" panose="02020603050405020304" pitchFamily="18" charset="0"/>
              </a:rPr>
              <a:t>y.</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3092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4309C-162B-B7B9-5644-0CE7B49ADDAE}"/>
            </a:ext>
          </a:extLst>
        </p:cNvPr>
        <p:cNvGrpSpPr/>
        <p:nvPr/>
      </p:nvGrpSpPr>
      <p:grpSpPr>
        <a:xfrm>
          <a:off x="0" y="0"/>
          <a:ext cx="0" cy="0"/>
          <a:chOff x="0" y="0"/>
          <a:chExt cx="0" cy="0"/>
        </a:xfrm>
      </p:grpSpPr>
      <p:pic>
        <p:nvPicPr>
          <p:cNvPr id="3" name="Picture 2" descr="Skyscrapers shown from view looking up">
            <a:extLst>
              <a:ext uri="{FF2B5EF4-FFF2-40B4-BE49-F238E27FC236}">
                <a16:creationId xmlns:a16="http://schemas.microsoft.com/office/drawing/2014/main" id="{33AF5733-476A-E425-3651-16DCD669E89C}"/>
              </a:ext>
            </a:extLst>
          </p:cNvPr>
          <p:cNvPicPr>
            <a:picLocks noChangeAspect="1"/>
          </p:cNvPicPr>
          <p:nvPr/>
        </p:nvPicPr>
        <p:blipFill>
          <a:blip r:embed="rId3">
            <a:alphaModFix amt="4000"/>
          </a:blip>
          <a:srcRect/>
          <a:stretch/>
        </p:blipFill>
        <p:spPr>
          <a:xfrm>
            <a:off x="270047" y="769785"/>
            <a:ext cx="8311221" cy="2523631"/>
          </a:xfrm>
          <a:prstGeom prst="rect">
            <a:avLst/>
          </a:prstGeom>
        </p:spPr>
      </p:pic>
      <p:sp>
        <p:nvSpPr>
          <p:cNvPr id="4" name="Title 3">
            <a:extLst>
              <a:ext uri="{FF2B5EF4-FFF2-40B4-BE49-F238E27FC236}">
                <a16:creationId xmlns:a16="http://schemas.microsoft.com/office/drawing/2014/main" id="{C3D2286A-AF0F-B828-5BA1-018108671705}"/>
              </a:ext>
            </a:extLst>
          </p:cNvPr>
          <p:cNvSpPr>
            <a:spLocks noGrp="1"/>
          </p:cNvSpPr>
          <p:nvPr>
            <p:ph type="title"/>
          </p:nvPr>
        </p:nvSpPr>
        <p:spPr/>
        <p:txBody>
          <a:bodyPr lIns="91440" tIns="45720" rIns="91440" bIns="45720" anchor="t"/>
          <a:lstStyle/>
          <a:p>
            <a:r>
              <a:rPr lang="en-GB" b="1"/>
              <a:t>Background to the Commission</a:t>
            </a:r>
            <a:endParaRPr lang="en-US"/>
          </a:p>
        </p:txBody>
      </p:sp>
      <p:sp>
        <p:nvSpPr>
          <p:cNvPr id="8" name="Text Placeholder 2">
            <a:extLst>
              <a:ext uri="{FF2B5EF4-FFF2-40B4-BE49-F238E27FC236}">
                <a16:creationId xmlns:a16="http://schemas.microsoft.com/office/drawing/2014/main" id="{8A4FD34C-437E-AA68-9744-CF8B01DCB1D4}"/>
              </a:ext>
            </a:extLst>
          </p:cNvPr>
          <p:cNvSpPr txBox="1">
            <a:spLocks/>
          </p:cNvSpPr>
          <p:nvPr/>
        </p:nvSpPr>
        <p:spPr>
          <a:xfrm>
            <a:off x="353515" y="672239"/>
            <a:ext cx="8312927" cy="2993282"/>
          </a:xfrm>
          <a:prstGeom prst="rect">
            <a:avLst/>
          </a:prstGeom>
        </p:spPr>
        <p:txBody>
          <a:bodyPr lIns="91440" tIns="45720" rIns="91440" bIns="45720" numCol="1" anchor="t">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kern="1200" baseline="0">
                <a:solidFill>
                  <a:schemeClr val="tx1"/>
                </a:solidFill>
                <a:latin typeface="+mn-lt"/>
                <a:ea typeface="+mn-ea"/>
                <a:cs typeface="+mn-cs"/>
              </a:defRPr>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B0F0"/>
              </a:buClr>
              <a:buSzPct val="100000"/>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B0F0"/>
              </a:buClr>
              <a:buSzPct val="100000"/>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B0F0"/>
              </a:buClr>
              <a:buSzPct val="100000"/>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1200">
              <a:solidFill>
                <a:srgbClr val="000000"/>
              </a:solidFill>
              <a:ea typeface="Times New Roman" panose="02020603050405020304" pitchFamily="18" charset="0"/>
              <a:cs typeface="Arial"/>
            </a:endParaRPr>
          </a:p>
          <a:p>
            <a:pPr marL="0" indent="0">
              <a:buNone/>
            </a:pPr>
            <a:endParaRPr lang="en-GB" sz="1200">
              <a:latin typeface="Arial"/>
              <a:cs typeface="Arial"/>
            </a:endParaRPr>
          </a:p>
        </p:txBody>
      </p:sp>
      <p:sp>
        <p:nvSpPr>
          <p:cNvPr id="5" name="TextBox 4">
            <a:extLst>
              <a:ext uri="{FF2B5EF4-FFF2-40B4-BE49-F238E27FC236}">
                <a16:creationId xmlns:a16="http://schemas.microsoft.com/office/drawing/2014/main" id="{7A639294-C683-3C36-3FFA-360479958846}"/>
              </a:ext>
            </a:extLst>
          </p:cNvPr>
          <p:cNvSpPr txBox="1"/>
          <p:nvPr/>
        </p:nvSpPr>
        <p:spPr>
          <a:xfrm>
            <a:off x="313017" y="672239"/>
            <a:ext cx="8268251" cy="4500784"/>
          </a:xfrm>
          <a:prstGeom prst="rect">
            <a:avLst/>
          </a:prstGeom>
          <a:noFill/>
        </p:spPr>
        <p:txBody>
          <a:bodyPr wrap="square" lIns="91440" tIns="45720" rIns="91440" bIns="45720" anchor="t">
            <a:spAutoFit/>
          </a:bodyPr>
          <a:lstStyle/>
          <a:p>
            <a:r>
              <a:rPr lang="en-GB" sz="1400" b="1"/>
              <a:t>Homebuilding Access Training</a:t>
            </a:r>
            <a:endParaRPr lang="en-GB" sz="1400"/>
          </a:p>
          <a:p>
            <a:pPr>
              <a:buClr>
                <a:schemeClr val="accent2"/>
              </a:buClr>
            </a:pPr>
            <a:endParaRPr lang="en-GB"/>
          </a:p>
          <a:p>
            <a:pPr marL="171450" lvl="0" indent="-171450">
              <a:buClr>
                <a:schemeClr val="accent2"/>
              </a:buClr>
              <a:buFont typeface="Arial" panose="020B0604020202020204" pitchFamily="34" charset="0"/>
              <a:buChar char="•"/>
            </a:pPr>
            <a:r>
              <a:rPr lang="en-GB" sz="1200"/>
              <a:t>CITB estimates that 110,000 people enter the construction industry annually via informal routes.  By comparison around 24,000 enter via an apprenticeship.</a:t>
            </a:r>
            <a:endParaRPr lang="en-GB" sz="1200">
              <a:cs typeface="Arial"/>
            </a:endParaRPr>
          </a:p>
          <a:p>
            <a:pPr marL="171450" lvl="0" indent="-171450">
              <a:buClr>
                <a:schemeClr val="accent2"/>
              </a:buClr>
              <a:buFont typeface="Arial" panose="020B0604020202020204" pitchFamily="34" charset="0"/>
              <a:buChar char="•"/>
            </a:pPr>
            <a:endParaRPr lang="en-GB" sz="1200"/>
          </a:p>
          <a:p>
            <a:pPr marL="171450" lvl="0" indent="-171450">
              <a:buClr>
                <a:schemeClr val="accent2"/>
              </a:buClr>
              <a:buFont typeface="Arial" panose="020B0604020202020204" pitchFamily="34" charset="0"/>
              <a:buChar char="•"/>
            </a:pPr>
            <a:r>
              <a:rPr lang="en-GB" sz="1200"/>
              <a:t>There is considerable evidence about the barriers to entry through existing training pathways with informal routes proving more accessible than an apprenticeship. </a:t>
            </a:r>
            <a:endParaRPr lang="en-GB" sz="1200">
              <a:cs typeface="Arial"/>
            </a:endParaRPr>
          </a:p>
          <a:p>
            <a:pPr marL="171450" lvl="0" indent="-171450">
              <a:buClr>
                <a:schemeClr val="accent2"/>
              </a:buClr>
              <a:buFont typeface="Arial" panose="020B0604020202020204" pitchFamily="34" charset="0"/>
              <a:buChar char="•"/>
            </a:pPr>
            <a:endParaRPr lang="en-GB" sz="1200"/>
          </a:p>
          <a:p>
            <a:pPr marL="171450" lvl="0" indent="-171450">
              <a:buClr>
                <a:schemeClr val="accent2"/>
              </a:buClr>
              <a:buFont typeface="Arial" panose="020B0604020202020204" pitchFamily="34" charset="0"/>
              <a:buChar char="•"/>
            </a:pPr>
            <a:r>
              <a:rPr lang="en-GB" sz="1200"/>
              <a:t>CITB consultation showed broad support for the principle that construction needs additional, more flexible routes of entry and training to meet the needs of different cohorts not attracted to the traditional apprenticeship model.</a:t>
            </a:r>
            <a:endParaRPr lang="en-GB" sz="1200">
              <a:cs typeface="Arial"/>
            </a:endParaRPr>
          </a:p>
          <a:p>
            <a:pPr marL="171450" lvl="0" indent="-171450">
              <a:buClr>
                <a:schemeClr val="accent2"/>
              </a:buClr>
              <a:buFont typeface="Arial" panose="020B0604020202020204" pitchFamily="34" charset="0"/>
              <a:buChar char="•"/>
            </a:pPr>
            <a:endParaRPr lang="en-GB" sz="1200"/>
          </a:p>
          <a:p>
            <a:pPr marL="171450" lvl="0" indent="-171450">
              <a:buClr>
                <a:schemeClr val="accent2"/>
              </a:buClr>
              <a:buFont typeface="Arial" panose="020B0604020202020204" pitchFamily="34" charset="0"/>
              <a:buChar char="•"/>
            </a:pPr>
            <a:r>
              <a:rPr lang="en-GB" sz="1200"/>
              <a:t>This evidence coupled with the significant homebuilding skill needs has led CITB to develop the concept of the Homebuilding Access Training Programme. </a:t>
            </a:r>
            <a:endParaRPr lang="en-GB" sz="1200">
              <a:cs typeface="Arial"/>
            </a:endParaRPr>
          </a:p>
          <a:p>
            <a:pPr marL="171450" lvl="0" indent="-171450">
              <a:buClr>
                <a:schemeClr val="accent2"/>
              </a:buClr>
              <a:buFont typeface="Arial" panose="020B0604020202020204" pitchFamily="34" charset="0"/>
              <a:buChar char="•"/>
            </a:pPr>
            <a:endParaRPr lang="en-GB" sz="1200"/>
          </a:p>
          <a:p>
            <a:pPr marL="171450" lvl="0" indent="-171450">
              <a:buClr>
                <a:schemeClr val="accent2"/>
              </a:buClr>
              <a:buFont typeface="Arial" panose="020B0604020202020204" pitchFamily="34" charset="0"/>
              <a:buChar char="•"/>
            </a:pPr>
            <a:r>
              <a:rPr lang="en-GB" sz="1200"/>
              <a:t>This commission will test the concept and demand for this type of training which will allow CITB to assess the feasibility, practicality and potential impact before committing to a wider roll-out.</a:t>
            </a:r>
            <a:endParaRPr lang="en-GB" sz="1200">
              <a:cs typeface="Arial"/>
            </a:endParaRPr>
          </a:p>
          <a:p>
            <a:pPr marL="171450" lvl="0" indent="-171450">
              <a:buClr>
                <a:schemeClr val="accent2"/>
              </a:buClr>
              <a:buFont typeface="Arial" panose="020B0604020202020204" pitchFamily="34" charset="0"/>
              <a:buChar char="•"/>
            </a:pPr>
            <a:endParaRPr lang="en-GB" sz="1200"/>
          </a:p>
          <a:p>
            <a:pPr marL="171450" lvl="0" indent="-171450" fontAlgn="base">
              <a:buClr>
                <a:schemeClr val="accent2"/>
              </a:buClr>
              <a:buFont typeface="Arial" panose="020B0604020202020204" pitchFamily="34" charset="0"/>
              <a:buChar char="•"/>
            </a:pPr>
            <a:r>
              <a:rPr lang="en-GB" sz="1200"/>
              <a:t>After piloting and testing, the Homebuilding Access Training would become a critical pathway to quickly bring people into jobs and on to further training to support the ramping up of the homebuilding pipeline. </a:t>
            </a:r>
            <a:endParaRPr lang="en-GB" sz="1200">
              <a:cs typeface="Arial"/>
            </a:endParaRPr>
          </a:p>
          <a:p>
            <a:pPr fontAlgn="base">
              <a:buClr>
                <a:schemeClr val="accent2"/>
              </a:buClr>
            </a:pPr>
            <a:endParaRPr lang="en-GB" sz="1200"/>
          </a:p>
          <a:p>
            <a:pPr lvl="0" fontAlgn="base"/>
            <a:r>
              <a:rPr lang="en-GB" sz="1200" i="1">
                <a:solidFill>
                  <a:srgbClr val="FF0000"/>
                </a:solidFill>
              </a:rPr>
              <a:t>Note: CITB are currently developing the content for a new Homebuilding Access Training Standard. This will be rolled-out if the pilot is successful. </a:t>
            </a:r>
            <a:endParaRPr lang="en-GB" sz="1200" i="1">
              <a:solidFill>
                <a:srgbClr val="FF0000"/>
              </a:solidFill>
              <a:cs typeface="Arial"/>
            </a:endParaRPr>
          </a:p>
          <a:p>
            <a:pPr>
              <a:lnSpc>
                <a:spcPct val="107000"/>
              </a:lnSpc>
              <a:spcAft>
                <a:spcPts val="800"/>
              </a:spcAft>
              <a:buNone/>
            </a:pP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64863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yscrapers shown from view looking up">
            <a:extLst>
              <a:ext uri="{FF2B5EF4-FFF2-40B4-BE49-F238E27FC236}">
                <a16:creationId xmlns:a16="http://schemas.microsoft.com/office/drawing/2014/main" id="{B6244B8A-90F8-E63A-E966-99BAC6DA845F}"/>
              </a:ext>
            </a:extLst>
          </p:cNvPr>
          <p:cNvPicPr>
            <a:picLocks noChangeAspect="1"/>
          </p:cNvPicPr>
          <p:nvPr/>
        </p:nvPicPr>
        <p:blipFill>
          <a:blip r:embed="rId3">
            <a:alphaModFix amt="3000"/>
          </a:blip>
          <a:srcRect/>
          <a:stretch/>
        </p:blipFill>
        <p:spPr>
          <a:xfrm>
            <a:off x="523886" y="892709"/>
            <a:ext cx="7965994" cy="4040603"/>
          </a:xfrm>
          <a:prstGeom prst="rect">
            <a:avLst/>
          </a:prstGeom>
        </p:spPr>
      </p:pic>
      <p:sp>
        <p:nvSpPr>
          <p:cNvPr id="5" name="Text Placeholder 4"/>
          <p:cNvSpPr>
            <a:spLocks noGrp="1"/>
          </p:cNvSpPr>
          <p:nvPr>
            <p:ph type="body" sz="quarter" idx="10"/>
          </p:nvPr>
        </p:nvSpPr>
        <p:spPr>
          <a:xfrm>
            <a:off x="515471" y="793642"/>
            <a:ext cx="7974409" cy="3931870"/>
          </a:xfrm>
        </p:spPr>
        <p:txBody>
          <a:bodyPr lIns="91440" tIns="45720" rIns="91440" bIns="45720" numCol="1" anchor="t">
            <a:noAutofit/>
          </a:bodyPr>
          <a:lstStyle/>
          <a:p>
            <a:pPr marL="342265" indent="-342265">
              <a:spcBef>
                <a:spcPts val="600"/>
              </a:spcBef>
            </a:pPr>
            <a:r>
              <a:rPr lang="en-GB" sz="1400">
                <a:solidFill>
                  <a:srgbClr val="000000"/>
                </a:solidFill>
              </a:rPr>
              <a:t>Budget £72,500 over 4-month contract period.</a:t>
            </a:r>
            <a:endParaRPr lang="en-GB" sz="1800">
              <a:solidFill>
                <a:srgbClr val="000000"/>
              </a:solidFill>
              <a:cs typeface="Arial"/>
            </a:endParaRPr>
          </a:p>
          <a:p>
            <a:pPr marL="342265" indent="-342265">
              <a:spcBef>
                <a:spcPts val="600"/>
              </a:spcBef>
            </a:pPr>
            <a:r>
              <a:rPr lang="en-GB" sz="1400">
                <a:solidFill>
                  <a:srgbClr val="000000"/>
                </a:solidFill>
              </a:rPr>
              <a:t>Providers to deliver:</a:t>
            </a:r>
            <a:endParaRPr lang="en-GB" sz="1400">
              <a:solidFill>
                <a:srgbClr val="000000"/>
              </a:solidFill>
              <a:cs typeface="Arial"/>
            </a:endParaRPr>
          </a:p>
          <a:p>
            <a:pPr marL="684530" lvl="1" indent="-342265">
              <a:spcBef>
                <a:spcPts val="600"/>
              </a:spcBef>
              <a:buClr>
                <a:schemeClr val="accent2"/>
              </a:buClr>
            </a:pPr>
            <a:r>
              <a:rPr lang="en-GB" sz="1400">
                <a:solidFill>
                  <a:srgbClr val="000000"/>
                </a:solidFill>
                <a:cs typeface="Arial"/>
              </a:rPr>
              <a:t>A 4 – 6 week Homebuilding Training Programme delivered to 50 learners, including both New Entrants into construction and Existing Labourers, </a:t>
            </a:r>
            <a:r>
              <a:rPr lang="en-GB" sz="1400" b="1">
                <a:solidFill>
                  <a:srgbClr val="000000"/>
                </a:solidFill>
                <a:cs typeface="Arial"/>
              </a:rPr>
              <a:t>in at least one </a:t>
            </a:r>
            <a:r>
              <a:rPr lang="en-GB" sz="1400">
                <a:solidFill>
                  <a:srgbClr val="000000"/>
                </a:solidFill>
                <a:cs typeface="Arial"/>
              </a:rPr>
              <a:t>of four priority homebuilding occupations:</a:t>
            </a:r>
          </a:p>
          <a:p>
            <a:pPr marL="1198897" lvl="3" indent="-342265">
              <a:spcBef>
                <a:spcPts val="600"/>
              </a:spcBef>
              <a:buClr>
                <a:schemeClr val="accent2"/>
              </a:buClr>
            </a:pPr>
            <a:r>
              <a:rPr lang="en-GB" sz="1400">
                <a:solidFill>
                  <a:srgbClr val="000000"/>
                </a:solidFill>
                <a:cs typeface="Arial"/>
              </a:rPr>
              <a:t>Groundworks</a:t>
            </a:r>
          </a:p>
          <a:p>
            <a:pPr marL="1198897" lvl="3" indent="-342265">
              <a:spcBef>
                <a:spcPts val="600"/>
              </a:spcBef>
              <a:buClr>
                <a:schemeClr val="accent2"/>
              </a:buClr>
            </a:pPr>
            <a:r>
              <a:rPr lang="en-GB" sz="1400">
                <a:solidFill>
                  <a:srgbClr val="000000"/>
                </a:solidFill>
                <a:cs typeface="Arial"/>
              </a:rPr>
              <a:t>Brickwork</a:t>
            </a:r>
          </a:p>
          <a:p>
            <a:pPr marL="1198897" lvl="3" indent="-342265">
              <a:spcBef>
                <a:spcPts val="600"/>
              </a:spcBef>
              <a:buClr>
                <a:schemeClr val="accent2"/>
              </a:buClr>
            </a:pPr>
            <a:r>
              <a:rPr lang="en-GB" sz="1400">
                <a:solidFill>
                  <a:srgbClr val="000000"/>
                </a:solidFill>
                <a:cs typeface="Arial"/>
              </a:rPr>
              <a:t>Drylining</a:t>
            </a:r>
          </a:p>
          <a:p>
            <a:pPr marL="1198897" lvl="3" indent="-342265">
              <a:spcBef>
                <a:spcPts val="600"/>
              </a:spcBef>
              <a:buClr>
                <a:schemeClr val="accent2"/>
              </a:buClr>
            </a:pPr>
            <a:r>
              <a:rPr lang="en-GB" sz="1400">
                <a:solidFill>
                  <a:srgbClr val="000000"/>
                </a:solidFill>
                <a:cs typeface="Arial"/>
              </a:rPr>
              <a:t>Timber Frame Erection</a:t>
            </a:r>
          </a:p>
          <a:p>
            <a:pPr marL="630269" lvl="1" indent="-285750">
              <a:spcBef>
                <a:spcPts val="600"/>
              </a:spcBef>
              <a:buClr>
                <a:schemeClr val="accent2"/>
              </a:buClr>
            </a:pPr>
            <a:endParaRPr lang="en-GB" sz="1400">
              <a:solidFill>
                <a:srgbClr val="000000"/>
              </a:solidFill>
              <a:cs typeface="Arial"/>
            </a:endParaRPr>
          </a:p>
          <a:p>
            <a:pPr marL="630269" lvl="1" indent="-285750">
              <a:spcBef>
                <a:spcPts val="600"/>
              </a:spcBef>
              <a:buClr>
                <a:schemeClr val="accent2"/>
              </a:buClr>
            </a:pPr>
            <a:r>
              <a:rPr lang="en-GB" sz="1400">
                <a:solidFill>
                  <a:srgbClr val="000000"/>
                </a:solidFill>
                <a:cs typeface="Arial"/>
              </a:rPr>
              <a:t>Training Programme to be delivered to:</a:t>
            </a:r>
          </a:p>
          <a:p>
            <a:pPr marL="1142382" lvl="3" indent="-285750">
              <a:spcBef>
                <a:spcPts val="600"/>
              </a:spcBef>
              <a:buClr>
                <a:schemeClr val="accent2"/>
              </a:buClr>
            </a:pPr>
            <a:r>
              <a:rPr lang="en-GB" sz="1400">
                <a:solidFill>
                  <a:srgbClr val="000000"/>
                </a:solidFill>
                <a:cs typeface="Arial"/>
              </a:rPr>
              <a:t>15 New Entrants </a:t>
            </a:r>
          </a:p>
          <a:p>
            <a:pPr marL="1142382" lvl="3" indent="-285750">
              <a:spcBef>
                <a:spcPts val="600"/>
              </a:spcBef>
              <a:buClr>
                <a:schemeClr val="accent2"/>
              </a:buClr>
            </a:pPr>
            <a:r>
              <a:rPr lang="en-GB" sz="1400">
                <a:solidFill>
                  <a:srgbClr val="000000"/>
                </a:solidFill>
                <a:cs typeface="Arial"/>
              </a:rPr>
              <a:t>35 Existing Labourers </a:t>
            </a:r>
          </a:p>
          <a:p>
            <a:pPr marL="630269" lvl="1" indent="-285750">
              <a:spcBef>
                <a:spcPts val="600"/>
              </a:spcBef>
              <a:buClr>
                <a:schemeClr val="accent2"/>
              </a:buClr>
            </a:pPr>
            <a:r>
              <a:rPr lang="en-GB" sz="1400">
                <a:solidFill>
                  <a:srgbClr val="000000"/>
                </a:solidFill>
                <a:cs typeface="Arial"/>
              </a:rPr>
              <a:t>All learners are required to enrol and complete the training programme </a:t>
            </a:r>
            <a:endParaRPr lang="en-GB" sz="1400">
              <a:cs typeface="Arial"/>
            </a:endParaRPr>
          </a:p>
        </p:txBody>
      </p:sp>
      <p:sp>
        <p:nvSpPr>
          <p:cNvPr id="6" name="Title 5"/>
          <p:cNvSpPr>
            <a:spLocks noGrp="1"/>
          </p:cNvSpPr>
          <p:nvPr>
            <p:ph type="title"/>
          </p:nvPr>
        </p:nvSpPr>
        <p:spPr/>
        <p:txBody>
          <a:bodyPr lIns="91440" tIns="45720" rIns="91440" bIns="45720" anchor="t"/>
          <a:lstStyle/>
          <a:p>
            <a:r>
              <a:rPr lang="en-GB" b="1"/>
              <a:t>CITB Proposal</a:t>
            </a:r>
          </a:p>
        </p:txBody>
      </p:sp>
    </p:spTree>
    <p:extLst>
      <p:ext uri="{BB962C8B-B14F-4D97-AF65-F5344CB8AC3E}">
        <p14:creationId xmlns:p14="http://schemas.microsoft.com/office/powerpoint/2010/main" val="883910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0B5E2-AEC4-71EA-1E2E-6587B75737C1}"/>
              </a:ext>
            </a:extLst>
          </p:cNvPr>
          <p:cNvSpPr>
            <a:spLocks noGrp="1"/>
          </p:cNvSpPr>
          <p:nvPr>
            <p:ph type="body" sz="quarter" idx="10"/>
          </p:nvPr>
        </p:nvSpPr>
        <p:spPr/>
        <p:txBody>
          <a:bodyPr/>
          <a:lstStyle/>
          <a:p>
            <a:pPr marL="513715" lvl="1" indent="-171450">
              <a:spcBef>
                <a:spcPts val="600"/>
              </a:spcBef>
            </a:pPr>
            <a:r>
              <a:rPr lang="en-GB" sz="1600">
                <a:solidFill>
                  <a:srgbClr val="000000"/>
                </a:solidFill>
                <a:cs typeface="Arial"/>
              </a:rPr>
              <a:t>Training programme must already be developed with cohorts ready to commence immediately, with all learners completing training by the end of the 3</a:t>
            </a:r>
            <a:r>
              <a:rPr lang="en-GB" sz="1600" baseline="30000">
                <a:solidFill>
                  <a:srgbClr val="000000"/>
                </a:solidFill>
                <a:cs typeface="Arial"/>
              </a:rPr>
              <a:t>rd</a:t>
            </a:r>
            <a:r>
              <a:rPr lang="en-GB" sz="1600">
                <a:solidFill>
                  <a:srgbClr val="000000"/>
                </a:solidFill>
                <a:cs typeface="Arial"/>
              </a:rPr>
              <a:t> month of the contract duration </a:t>
            </a:r>
          </a:p>
          <a:p>
            <a:pPr marL="513715" lvl="1" indent="-171450">
              <a:spcBef>
                <a:spcPts val="600"/>
              </a:spcBef>
            </a:pPr>
            <a:r>
              <a:rPr lang="en-GB" sz="1600">
                <a:solidFill>
                  <a:srgbClr val="000000"/>
                </a:solidFill>
                <a:cs typeface="Arial"/>
              </a:rPr>
              <a:t>Course content should be at an appropriate level for the target audience and align to relevant occupational standards (National Occupational Standards or Apprenticeship Standards), covering a range of skills/knowledge requirements for one of the four priority homebuilding occupations</a:t>
            </a:r>
          </a:p>
          <a:p>
            <a:pPr marL="513715" lvl="1" indent="-171450">
              <a:spcBef>
                <a:spcPts val="600"/>
              </a:spcBef>
            </a:pPr>
            <a:r>
              <a:rPr lang="en-GB" sz="1600">
                <a:solidFill>
                  <a:srgbClr val="000000"/>
                </a:solidFill>
                <a:cs typeface="Arial"/>
              </a:rPr>
              <a:t>New Entrants are required to obtain a Construction Skills Certification Scheme (CSCS) Labourer card</a:t>
            </a:r>
          </a:p>
          <a:p>
            <a:pPr marL="513715" lvl="1" indent="-171450">
              <a:spcBef>
                <a:spcPts val="600"/>
              </a:spcBef>
            </a:pPr>
            <a:r>
              <a:rPr lang="en-GB" sz="1600">
                <a:solidFill>
                  <a:srgbClr val="000000"/>
                </a:solidFill>
                <a:cs typeface="Arial"/>
              </a:rPr>
              <a:t>Learners entering the programme must be aged 18 or over</a:t>
            </a:r>
          </a:p>
          <a:p>
            <a:pPr marL="513715" lvl="1" indent="-171450">
              <a:spcBef>
                <a:spcPts val="600"/>
              </a:spcBef>
            </a:pPr>
            <a:r>
              <a:rPr lang="en-GB" sz="1600">
                <a:solidFill>
                  <a:srgbClr val="000000"/>
                </a:solidFill>
                <a:cs typeface="Arial"/>
              </a:rPr>
              <a:t>The final month of the project is allocated to receiving the Final Evaluation Report </a:t>
            </a:r>
          </a:p>
          <a:p>
            <a:endParaRPr lang="en-GB"/>
          </a:p>
        </p:txBody>
      </p:sp>
      <p:sp>
        <p:nvSpPr>
          <p:cNvPr id="3" name="Title 2">
            <a:extLst>
              <a:ext uri="{FF2B5EF4-FFF2-40B4-BE49-F238E27FC236}">
                <a16:creationId xmlns:a16="http://schemas.microsoft.com/office/drawing/2014/main" id="{28FDF9FA-87F0-2128-6E5B-535CFDCBFAD2}"/>
              </a:ext>
            </a:extLst>
          </p:cNvPr>
          <p:cNvSpPr>
            <a:spLocks noGrp="1"/>
          </p:cNvSpPr>
          <p:nvPr>
            <p:ph type="title"/>
          </p:nvPr>
        </p:nvSpPr>
        <p:spPr/>
        <p:txBody>
          <a:bodyPr/>
          <a:lstStyle/>
          <a:p>
            <a:r>
              <a:rPr lang="en-GB" b="1"/>
              <a:t>CITB Proposal</a:t>
            </a:r>
          </a:p>
        </p:txBody>
      </p:sp>
    </p:spTree>
    <p:extLst>
      <p:ext uri="{BB962C8B-B14F-4D97-AF65-F5344CB8AC3E}">
        <p14:creationId xmlns:p14="http://schemas.microsoft.com/office/powerpoint/2010/main" val="5193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yscrapers shown from view looking up">
            <a:extLst>
              <a:ext uri="{FF2B5EF4-FFF2-40B4-BE49-F238E27FC236}">
                <a16:creationId xmlns:a16="http://schemas.microsoft.com/office/drawing/2014/main" id="{EB0C7854-9BD3-08C9-CB21-ADC29753090F}"/>
              </a:ext>
            </a:extLst>
          </p:cNvPr>
          <p:cNvPicPr>
            <a:picLocks noChangeAspect="1"/>
          </p:cNvPicPr>
          <p:nvPr/>
        </p:nvPicPr>
        <p:blipFill>
          <a:blip r:embed="rId3">
            <a:alphaModFix amt="3000"/>
          </a:blip>
          <a:srcRect/>
          <a:stretch/>
        </p:blipFill>
        <p:spPr>
          <a:xfrm>
            <a:off x="516046" y="791351"/>
            <a:ext cx="7801854" cy="4172418"/>
          </a:xfrm>
          <a:prstGeom prst="rect">
            <a:avLst/>
          </a:prstGeom>
        </p:spPr>
      </p:pic>
      <p:sp>
        <p:nvSpPr>
          <p:cNvPr id="2" name="Text Placeholder 1">
            <a:extLst>
              <a:ext uri="{FF2B5EF4-FFF2-40B4-BE49-F238E27FC236}">
                <a16:creationId xmlns:a16="http://schemas.microsoft.com/office/drawing/2014/main" id="{27D4A5C4-E3D9-F46F-9D0A-E5A6304397E0}"/>
              </a:ext>
            </a:extLst>
          </p:cNvPr>
          <p:cNvSpPr>
            <a:spLocks noGrp="1"/>
          </p:cNvSpPr>
          <p:nvPr>
            <p:ph type="body" sz="quarter" idx="10"/>
          </p:nvPr>
        </p:nvSpPr>
        <p:spPr>
          <a:xfrm>
            <a:off x="750953" y="850184"/>
            <a:ext cx="6991412" cy="3874832"/>
          </a:xfrm>
        </p:spPr>
        <p:txBody>
          <a:bodyPr lIns="91440" tIns="45720" rIns="91440" bIns="45720" numCol="1" anchor="t">
            <a:noAutofit/>
          </a:bodyPr>
          <a:lstStyle/>
          <a:p>
            <a:pPr marL="342265" indent="-342265"/>
            <a:r>
              <a:rPr lang="en-GB">
                <a:solidFill>
                  <a:srgbClr val="000000"/>
                </a:solidFill>
                <a:latin typeface="+mj-lt"/>
              </a:rPr>
              <a:t>Looking for one provider to deliver in England only</a:t>
            </a:r>
          </a:p>
          <a:p>
            <a:pPr marL="342265" indent="-342265"/>
            <a:r>
              <a:rPr lang="en-GB">
                <a:solidFill>
                  <a:srgbClr val="000000"/>
                </a:solidFill>
                <a:latin typeface="+mj-lt"/>
              </a:rPr>
              <a:t>Costs include </a:t>
            </a:r>
            <a:r>
              <a:rPr lang="en-GB">
                <a:solidFill>
                  <a:srgbClr val="000000"/>
                </a:solidFill>
                <a:cs typeface="Arial"/>
              </a:rPr>
              <a:t>course delivery, project management, marketing and evaluation costs</a:t>
            </a:r>
            <a:endParaRPr lang="en-GB">
              <a:solidFill>
                <a:srgbClr val="000000"/>
              </a:solidFill>
              <a:latin typeface="+mj-lt"/>
            </a:endParaRPr>
          </a:p>
          <a:p>
            <a:pPr marL="342265" indent="-342265"/>
            <a:r>
              <a:rPr lang="en-GB">
                <a:solidFill>
                  <a:srgbClr val="000000"/>
                </a:solidFill>
                <a:latin typeface="+mj-lt"/>
              </a:rPr>
              <a:t>Providers have existing relationships with employers on an active housebuilding development in England </a:t>
            </a:r>
          </a:p>
          <a:p>
            <a:pPr marL="342265" indent="-342265"/>
            <a:r>
              <a:rPr lang="en-GB">
                <a:solidFill>
                  <a:srgbClr val="000000"/>
                </a:solidFill>
                <a:latin typeface="+mj-lt"/>
              </a:rPr>
              <a:t>Providers have existing relationships with employers and partners to ensure they are engaged in training and consider employment opportunities as an outcome</a:t>
            </a:r>
            <a:endParaRPr lang="en-GB">
              <a:solidFill>
                <a:srgbClr val="000000"/>
              </a:solidFill>
              <a:latin typeface="+mj-lt"/>
              <a:cs typeface="Arial"/>
            </a:endParaRPr>
          </a:p>
          <a:p>
            <a:pPr marL="342265" indent="-342265" rtl="0">
              <a:buFont typeface="Arial" panose="020B0604020202020204" pitchFamily="34" charset="0"/>
              <a:buChar char="•"/>
            </a:pPr>
            <a:r>
              <a:rPr lang="en-GB">
                <a:solidFill>
                  <a:srgbClr val="000000"/>
                </a:solidFill>
                <a:latin typeface="+mj-lt"/>
              </a:rPr>
              <a:t>Qualified trainers with demonstrable experience to deliver these courses (must have access to trainers).</a:t>
            </a:r>
          </a:p>
          <a:p>
            <a:pPr marL="342265" indent="-342265">
              <a:buFont typeface="Arial" panose="020B0604020202020204" pitchFamily="34" charset="0"/>
              <a:buChar char="•"/>
            </a:pPr>
            <a:r>
              <a:rPr lang="en-GB">
                <a:solidFill>
                  <a:srgbClr val="000000"/>
                </a:solidFill>
                <a:cs typeface="Arial"/>
              </a:rPr>
              <a:t>Provider will be introduced to a local CITB New Entrant Support Team (NEST) Adviser, who will provide help with employer engagement, recruitment and post-programme support for learners</a:t>
            </a:r>
          </a:p>
          <a:p>
            <a:pPr marL="342265" indent="-342265" rtl="0">
              <a:buFont typeface="Arial" panose="020B0604020202020204" pitchFamily="34" charset="0"/>
              <a:buChar char="•"/>
            </a:pPr>
            <a:endParaRPr lang="en-GB">
              <a:solidFill>
                <a:srgbClr val="000000"/>
              </a:solidFill>
              <a:latin typeface="+mj-lt"/>
            </a:endParaRPr>
          </a:p>
        </p:txBody>
      </p:sp>
      <p:sp>
        <p:nvSpPr>
          <p:cNvPr id="3" name="Title 2">
            <a:extLst>
              <a:ext uri="{FF2B5EF4-FFF2-40B4-BE49-F238E27FC236}">
                <a16:creationId xmlns:a16="http://schemas.microsoft.com/office/drawing/2014/main" id="{FD329E1B-5E71-3AFD-8F3B-CDDE4F1B33FF}"/>
              </a:ext>
            </a:extLst>
          </p:cNvPr>
          <p:cNvSpPr>
            <a:spLocks noGrp="1"/>
          </p:cNvSpPr>
          <p:nvPr>
            <p:ph type="title"/>
          </p:nvPr>
        </p:nvSpPr>
        <p:spPr/>
        <p:txBody>
          <a:bodyPr lIns="91440" tIns="45720" rIns="91440" bIns="45720" anchor="t"/>
          <a:lstStyle/>
          <a:p>
            <a:r>
              <a:rPr lang="en-GB" b="1"/>
              <a:t>CITB Proposal</a:t>
            </a:r>
          </a:p>
        </p:txBody>
      </p:sp>
    </p:spTree>
    <p:extLst>
      <p:ext uri="{BB962C8B-B14F-4D97-AF65-F5344CB8AC3E}">
        <p14:creationId xmlns:p14="http://schemas.microsoft.com/office/powerpoint/2010/main" val="115464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yscrapers shown from view looking up">
            <a:extLst>
              <a:ext uri="{FF2B5EF4-FFF2-40B4-BE49-F238E27FC236}">
                <a16:creationId xmlns:a16="http://schemas.microsoft.com/office/drawing/2014/main" id="{A225517D-6312-434A-9B4E-19390BB392C2}"/>
              </a:ext>
            </a:extLst>
          </p:cNvPr>
          <p:cNvPicPr>
            <a:picLocks noChangeAspect="1"/>
          </p:cNvPicPr>
          <p:nvPr/>
        </p:nvPicPr>
        <p:blipFill>
          <a:blip r:embed="rId3">
            <a:alphaModFix amt="3000"/>
          </a:blip>
          <a:srcRect/>
          <a:stretch/>
        </p:blipFill>
        <p:spPr>
          <a:xfrm>
            <a:off x="272048" y="809297"/>
            <a:ext cx="8480811" cy="4022091"/>
          </a:xfrm>
          <a:prstGeom prst="rect">
            <a:avLst/>
          </a:prstGeom>
        </p:spPr>
      </p:pic>
      <p:sp>
        <p:nvSpPr>
          <p:cNvPr id="3" name="Title 2">
            <a:extLst>
              <a:ext uri="{FF2B5EF4-FFF2-40B4-BE49-F238E27FC236}">
                <a16:creationId xmlns:a16="http://schemas.microsoft.com/office/drawing/2014/main" id="{502FB2AB-39C7-EA94-3D41-B1BF32ABF770}"/>
              </a:ext>
            </a:extLst>
          </p:cNvPr>
          <p:cNvSpPr>
            <a:spLocks noGrp="1"/>
          </p:cNvSpPr>
          <p:nvPr>
            <p:ph type="title"/>
          </p:nvPr>
        </p:nvSpPr>
        <p:spPr/>
        <p:txBody>
          <a:bodyPr lIns="91440" tIns="45720" rIns="91440" bIns="45720" anchor="t"/>
          <a:lstStyle/>
          <a:p>
            <a:r>
              <a:rPr lang="en-GB" b="1"/>
              <a:t>Timetable</a:t>
            </a:r>
          </a:p>
        </p:txBody>
      </p:sp>
      <p:graphicFrame>
        <p:nvGraphicFramePr>
          <p:cNvPr id="6" name="Table 5">
            <a:extLst>
              <a:ext uri="{FF2B5EF4-FFF2-40B4-BE49-F238E27FC236}">
                <a16:creationId xmlns:a16="http://schemas.microsoft.com/office/drawing/2014/main" id="{3B00E25F-783A-7247-DF20-C4124C374B1F}"/>
              </a:ext>
            </a:extLst>
          </p:cNvPr>
          <p:cNvGraphicFramePr>
            <a:graphicFrameLocks noGrp="1"/>
          </p:cNvGraphicFramePr>
          <p:nvPr>
            <p:extLst>
              <p:ext uri="{D42A27DB-BD31-4B8C-83A1-F6EECF244321}">
                <p14:modId xmlns:p14="http://schemas.microsoft.com/office/powerpoint/2010/main" val="166715515"/>
              </p:ext>
            </p:extLst>
          </p:nvPr>
        </p:nvGraphicFramePr>
        <p:xfrm>
          <a:off x="756621" y="809297"/>
          <a:ext cx="7620177" cy="3631467"/>
        </p:xfrm>
        <a:graphic>
          <a:graphicData uri="http://schemas.openxmlformats.org/drawingml/2006/table">
            <a:tbl>
              <a:tblPr>
                <a:tableStyleId>{5C22544A-7EE6-4342-B048-85BDC9FD1C3A}</a:tableStyleId>
              </a:tblPr>
              <a:tblGrid>
                <a:gridCol w="5182716">
                  <a:extLst>
                    <a:ext uri="{9D8B030D-6E8A-4147-A177-3AD203B41FA5}">
                      <a16:colId xmlns:a16="http://schemas.microsoft.com/office/drawing/2014/main" val="3635927443"/>
                    </a:ext>
                  </a:extLst>
                </a:gridCol>
                <a:gridCol w="2437461">
                  <a:extLst>
                    <a:ext uri="{9D8B030D-6E8A-4147-A177-3AD203B41FA5}">
                      <a16:colId xmlns:a16="http://schemas.microsoft.com/office/drawing/2014/main" val="688775776"/>
                    </a:ext>
                  </a:extLst>
                </a:gridCol>
              </a:tblGrid>
              <a:tr h="588428">
                <a:tc>
                  <a:txBody>
                    <a:bodyPr/>
                    <a:lstStyle/>
                    <a:p>
                      <a:pPr algn="just" rtl="0" fontAlgn="base"/>
                      <a:r>
                        <a:rPr lang="en-GB" sz="1200" b="1">
                          <a:solidFill>
                            <a:schemeClr val="bg1"/>
                          </a:solidFill>
                          <a:effectLst/>
                          <a:latin typeface="+mn-lt"/>
                        </a:rPr>
                        <a:t>Event  </a:t>
                      </a:r>
                      <a:endParaRPr lang="en-GB" sz="1200" b="1" i="0">
                        <a:solidFill>
                          <a:schemeClr val="bg1"/>
                        </a:solidFill>
                        <a:effectLst/>
                        <a:latin typeface="+mn-lt"/>
                      </a:endParaRPr>
                    </a:p>
                  </a:txBody>
                  <a:tcPr>
                    <a:solidFill>
                      <a:srgbClr val="00A5C0"/>
                    </a:solidFill>
                  </a:tcPr>
                </a:tc>
                <a:tc>
                  <a:txBody>
                    <a:bodyPr/>
                    <a:lstStyle/>
                    <a:p>
                      <a:pPr algn="just" rtl="0" fontAlgn="base"/>
                      <a:r>
                        <a:rPr lang="en-GB" sz="1200" b="1">
                          <a:solidFill>
                            <a:schemeClr val="bg1"/>
                          </a:solidFill>
                          <a:effectLst/>
                          <a:latin typeface="+mn-lt"/>
                        </a:rPr>
                        <a:t>Date </a:t>
                      </a:r>
                      <a:endParaRPr lang="en-GB" sz="1200" b="1" i="0">
                        <a:solidFill>
                          <a:schemeClr val="bg1"/>
                        </a:solidFill>
                        <a:effectLst/>
                        <a:latin typeface="+mn-lt"/>
                      </a:endParaRPr>
                    </a:p>
                  </a:txBody>
                  <a:tcPr>
                    <a:solidFill>
                      <a:srgbClr val="00A5C0"/>
                    </a:solidFill>
                  </a:tcPr>
                </a:tc>
                <a:extLst>
                  <a:ext uri="{0D108BD9-81ED-4DB2-BD59-A6C34878D82A}">
                    <a16:rowId xmlns:a16="http://schemas.microsoft.com/office/drawing/2014/main" val="1886491604"/>
                  </a:ext>
                </a:extLst>
              </a:tr>
              <a:tr h="308084">
                <a:tc>
                  <a:txBody>
                    <a:bodyPr/>
                    <a:lstStyle/>
                    <a:p>
                      <a:pPr algn="just" rtl="0" fontAlgn="base"/>
                      <a:r>
                        <a:rPr lang="en-GB" sz="1200" b="1" i="0">
                          <a:solidFill>
                            <a:srgbClr val="000000"/>
                          </a:solidFill>
                          <a:effectLst/>
                          <a:latin typeface="+mn-lt"/>
                        </a:rPr>
                        <a:t>Supplier Live Event</a:t>
                      </a:r>
                    </a:p>
                  </a:txBody>
                  <a:tcPr>
                    <a:solidFill>
                      <a:srgbClr val="FFFF00"/>
                    </a:solidFill>
                  </a:tcPr>
                </a:tc>
                <a:tc>
                  <a:txBody>
                    <a:bodyPr/>
                    <a:lstStyle/>
                    <a:p>
                      <a:pPr algn="l" rtl="0" fontAlgn="base"/>
                      <a:r>
                        <a:rPr lang="en-GB" sz="1200" b="0">
                          <a:solidFill>
                            <a:srgbClr val="000000"/>
                          </a:solidFill>
                          <a:effectLst/>
                          <a:latin typeface="+mn-lt"/>
                        </a:rPr>
                        <a:t>Thursday 3</a:t>
                      </a:r>
                      <a:r>
                        <a:rPr lang="en-GB" sz="1200" b="0" baseline="30000">
                          <a:solidFill>
                            <a:srgbClr val="000000"/>
                          </a:solidFill>
                          <a:effectLst/>
                          <a:latin typeface="+mn-lt"/>
                        </a:rPr>
                        <a:t>rd</a:t>
                      </a:r>
                      <a:r>
                        <a:rPr lang="en-GB" sz="1200" b="0">
                          <a:solidFill>
                            <a:srgbClr val="000000"/>
                          </a:solidFill>
                          <a:effectLst/>
                          <a:latin typeface="+mn-lt"/>
                        </a:rPr>
                        <a:t> July at 11am</a:t>
                      </a:r>
                      <a:endParaRPr lang="en-GB" sz="1200" b="0" i="0">
                        <a:solidFill>
                          <a:srgbClr val="000000"/>
                        </a:solidFill>
                        <a:effectLst/>
                        <a:latin typeface="+mn-lt"/>
                      </a:endParaRPr>
                    </a:p>
                  </a:txBody>
                  <a:tcPr>
                    <a:solidFill>
                      <a:srgbClr val="FFFF00"/>
                    </a:solidFill>
                  </a:tcPr>
                </a:tc>
                <a:extLst>
                  <a:ext uri="{0D108BD9-81ED-4DB2-BD59-A6C34878D82A}">
                    <a16:rowId xmlns:a16="http://schemas.microsoft.com/office/drawing/2014/main" val="1261919700"/>
                  </a:ext>
                </a:extLst>
              </a:tr>
              <a:tr h="334128">
                <a:tc>
                  <a:txBody>
                    <a:bodyPr/>
                    <a:lstStyle/>
                    <a:p>
                      <a:pPr algn="just" rtl="0" fontAlgn="base"/>
                      <a:r>
                        <a:rPr lang="en-GB" sz="1200" b="1" i="0">
                          <a:solidFill>
                            <a:srgbClr val="000000"/>
                          </a:solidFill>
                          <a:effectLst/>
                          <a:latin typeface="+mn-lt"/>
                        </a:rPr>
                        <a:t>Tender Opens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rtl="0" fontAlgn="base"/>
                      <a:r>
                        <a:rPr lang="en-GB" sz="1200" b="0">
                          <a:solidFill>
                            <a:srgbClr val="000000"/>
                          </a:solidFill>
                          <a:effectLst/>
                          <a:latin typeface="+mn-lt"/>
                        </a:rPr>
                        <a:t>Thursday 10</a:t>
                      </a:r>
                      <a:r>
                        <a:rPr lang="en-GB" sz="1200" b="0" baseline="30000">
                          <a:solidFill>
                            <a:srgbClr val="000000"/>
                          </a:solidFill>
                          <a:effectLst/>
                          <a:latin typeface="+mn-lt"/>
                        </a:rPr>
                        <a:t>th</a:t>
                      </a:r>
                      <a:r>
                        <a:rPr lang="en-GB" sz="1200" b="0">
                          <a:solidFill>
                            <a:srgbClr val="000000"/>
                          </a:solidFill>
                          <a:effectLst/>
                          <a:latin typeface="+mn-lt"/>
                        </a:rPr>
                        <a:t> July at 11am</a:t>
                      </a:r>
                      <a:endParaRPr lang="en-GB" sz="1200" b="0" i="0">
                        <a:solidFill>
                          <a:srgbClr val="000000"/>
                        </a:solidFill>
                        <a:effectLst/>
                        <a:latin typeface="+mn-lt"/>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848769817"/>
                  </a:ext>
                </a:extLst>
              </a:tr>
              <a:tr h="344568">
                <a:tc>
                  <a:txBody>
                    <a:bodyPr/>
                    <a:lstStyle/>
                    <a:p>
                      <a:pPr marL="0" marR="0" lvl="0" indent="0" algn="just" defTabSz="685800" rtl="0" eaLnBrk="1" fontAlgn="base" latinLnBrk="0" hangingPunct="1">
                        <a:lnSpc>
                          <a:spcPct val="100000"/>
                        </a:lnSpc>
                        <a:spcBef>
                          <a:spcPts val="0"/>
                        </a:spcBef>
                        <a:spcAft>
                          <a:spcPts val="0"/>
                        </a:spcAft>
                        <a:buClrTx/>
                        <a:buSzTx/>
                        <a:buFontTx/>
                        <a:buNone/>
                        <a:tabLst/>
                        <a:defRPr/>
                      </a:pPr>
                      <a:r>
                        <a:rPr lang="en-GB" sz="1200" b="1">
                          <a:solidFill>
                            <a:srgbClr val="000000"/>
                          </a:solidFill>
                          <a:effectLst/>
                          <a:latin typeface="+mn-lt"/>
                        </a:rPr>
                        <a:t>Deadline for Receipt of Clarification Requests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rtl="0" fontAlgn="base"/>
                      <a:r>
                        <a:rPr lang="en-GB" sz="1200" b="0">
                          <a:solidFill>
                            <a:srgbClr val="000000"/>
                          </a:solidFill>
                          <a:effectLst/>
                          <a:latin typeface="+mn-lt"/>
                        </a:rPr>
                        <a:t>Thursday 24</a:t>
                      </a:r>
                      <a:r>
                        <a:rPr lang="en-GB" sz="1200" b="0" baseline="30000">
                          <a:solidFill>
                            <a:srgbClr val="000000"/>
                          </a:solidFill>
                          <a:effectLst/>
                          <a:latin typeface="+mn-lt"/>
                        </a:rPr>
                        <a:t>th</a:t>
                      </a:r>
                      <a:r>
                        <a:rPr lang="en-GB" sz="1200" b="0">
                          <a:solidFill>
                            <a:srgbClr val="000000"/>
                          </a:solidFill>
                          <a:effectLst/>
                          <a:latin typeface="+mn-lt"/>
                        </a:rPr>
                        <a:t> July 2025</a:t>
                      </a:r>
                      <a:endParaRPr lang="en-GB" sz="1200" b="0" i="0">
                        <a:solidFill>
                          <a:srgbClr val="000000"/>
                        </a:solidFill>
                        <a:effectLst/>
                        <a:latin typeface="+mn-lt"/>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88979441"/>
                  </a:ext>
                </a:extLst>
              </a:tr>
              <a:tr h="308084">
                <a:tc>
                  <a:txBody>
                    <a:bodyPr/>
                    <a:lstStyle/>
                    <a:p>
                      <a:pPr marL="0" marR="0" lvl="0" indent="0" algn="just" defTabSz="685800" rtl="0" eaLnBrk="1" fontAlgn="base" latinLnBrk="0" hangingPunct="1">
                        <a:lnSpc>
                          <a:spcPct val="100000"/>
                        </a:lnSpc>
                        <a:spcBef>
                          <a:spcPts val="0"/>
                        </a:spcBef>
                        <a:spcAft>
                          <a:spcPts val="0"/>
                        </a:spcAft>
                        <a:buClrTx/>
                        <a:buSzTx/>
                        <a:buFontTx/>
                        <a:buNone/>
                        <a:tabLst/>
                        <a:defRPr/>
                      </a:pPr>
                      <a:r>
                        <a:rPr lang="en-GB" sz="1200" b="1">
                          <a:solidFill>
                            <a:srgbClr val="000000"/>
                          </a:solidFill>
                          <a:effectLst/>
                          <a:latin typeface="+mn-lt"/>
                        </a:rPr>
                        <a:t>Tender Submission Deadline</a:t>
                      </a:r>
                    </a:p>
                  </a:txBody>
                  <a:tcPr>
                    <a:solidFill>
                      <a:srgbClr val="FFFF00"/>
                    </a:solidFill>
                  </a:tcPr>
                </a:tc>
                <a:tc>
                  <a:txBody>
                    <a:bodyPr/>
                    <a:lstStyle/>
                    <a:p>
                      <a:pPr algn="l" rtl="0" fontAlgn="base"/>
                      <a:r>
                        <a:rPr lang="en-GB" sz="1200" b="0">
                          <a:solidFill>
                            <a:srgbClr val="000000"/>
                          </a:solidFill>
                          <a:effectLst/>
                          <a:latin typeface="+mn-lt"/>
                        </a:rPr>
                        <a:t>Monday 11</a:t>
                      </a:r>
                      <a:r>
                        <a:rPr lang="en-GB" sz="1200" b="0" baseline="30000">
                          <a:solidFill>
                            <a:srgbClr val="000000"/>
                          </a:solidFill>
                          <a:effectLst/>
                          <a:latin typeface="+mn-lt"/>
                        </a:rPr>
                        <a:t>th</a:t>
                      </a:r>
                      <a:r>
                        <a:rPr lang="en-GB" sz="1200" b="0">
                          <a:solidFill>
                            <a:srgbClr val="000000"/>
                          </a:solidFill>
                          <a:effectLst/>
                          <a:latin typeface="+mn-lt"/>
                        </a:rPr>
                        <a:t> August 2025</a:t>
                      </a:r>
                      <a:endParaRPr lang="en-GB" sz="1200" b="0" i="0">
                        <a:solidFill>
                          <a:srgbClr val="000000"/>
                        </a:solidFill>
                        <a:effectLst/>
                        <a:latin typeface="+mn-lt"/>
                      </a:endParaRPr>
                    </a:p>
                  </a:txBody>
                  <a:tcPr>
                    <a:solidFill>
                      <a:srgbClr val="FFFF00"/>
                    </a:solidFill>
                  </a:tcPr>
                </a:tc>
                <a:extLst>
                  <a:ext uri="{0D108BD9-81ED-4DB2-BD59-A6C34878D82A}">
                    <a16:rowId xmlns:a16="http://schemas.microsoft.com/office/drawing/2014/main" val="1654281465"/>
                  </a:ext>
                </a:extLst>
              </a:tr>
              <a:tr h="308084">
                <a:tc>
                  <a:txBody>
                    <a:bodyPr/>
                    <a:lstStyle/>
                    <a:p>
                      <a:pPr algn="just" rtl="0" fontAlgn="base"/>
                      <a:r>
                        <a:rPr lang="en-GB" sz="1200" b="1" i="0">
                          <a:solidFill>
                            <a:srgbClr val="000000"/>
                          </a:solidFill>
                          <a:effectLst/>
                          <a:latin typeface="+mn-lt"/>
                        </a:rPr>
                        <a:t>Tender Evaluation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rtl="0" fontAlgn="base"/>
                      <a:r>
                        <a:rPr lang="en-GB" sz="1200" b="0" i="0">
                          <a:solidFill>
                            <a:srgbClr val="000000"/>
                          </a:solidFill>
                          <a:effectLst/>
                          <a:latin typeface="+mn-lt"/>
                        </a:rPr>
                        <a:t>Thursday 21</a:t>
                      </a:r>
                      <a:r>
                        <a:rPr lang="en-GB" sz="1200" b="0" i="0" baseline="30000">
                          <a:solidFill>
                            <a:srgbClr val="000000"/>
                          </a:solidFill>
                          <a:effectLst/>
                          <a:latin typeface="+mn-lt"/>
                        </a:rPr>
                        <a:t>st</a:t>
                      </a:r>
                      <a:r>
                        <a:rPr lang="en-GB" sz="1200" b="0" i="0">
                          <a:solidFill>
                            <a:srgbClr val="000000"/>
                          </a:solidFill>
                          <a:effectLst/>
                          <a:latin typeface="+mn-lt"/>
                        </a:rPr>
                        <a:t> August 2025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09985145"/>
                  </a:ext>
                </a:extLst>
              </a:tr>
              <a:tr h="355010">
                <a:tc>
                  <a:txBody>
                    <a:bodyPr/>
                    <a:lstStyle/>
                    <a:p>
                      <a:pPr algn="just" rtl="0" fontAlgn="base"/>
                      <a:r>
                        <a:rPr lang="en-GB" sz="1200" b="1" i="0">
                          <a:solidFill>
                            <a:srgbClr val="000000"/>
                          </a:solidFill>
                          <a:effectLst/>
                          <a:latin typeface="+mn-lt"/>
                        </a:rPr>
                        <a:t>Contract Award Decision and Notification</a:t>
                      </a:r>
                    </a:p>
                  </a:txBody>
                  <a:tcPr>
                    <a:solidFill>
                      <a:srgbClr val="FFFF00"/>
                    </a:solidFill>
                  </a:tcPr>
                </a:tc>
                <a:tc>
                  <a:txBody>
                    <a:bodyPr/>
                    <a:lstStyle/>
                    <a:p>
                      <a:pPr algn="l" rtl="0" fontAlgn="base"/>
                      <a:r>
                        <a:rPr lang="en-GB" sz="1200" b="0" i="0">
                          <a:solidFill>
                            <a:srgbClr val="000000"/>
                          </a:solidFill>
                          <a:effectLst/>
                          <a:latin typeface="+mn-lt"/>
                        </a:rPr>
                        <a:t>Wednesday 27</a:t>
                      </a:r>
                      <a:r>
                        <a:rPr lang="en-GB" sz="1200" b="0" i="0" baseline="30000">
                          <a:solidFill>
                            <a:srgbClr val="000000"/>
                          </a:solidFill>
                          <a:effectLst/>
                          <a:latin typeface="+mn-lt"/>
                        </a:rPr>
                        <a:t>th</a:t>
                      </a:r>
                      <a:r>
                        <a:rPr lang="en-GB" sz="1200" b="0" i="0">
                          <a:solidFill>
                            <a:srgbClr val="000000"/>
                          </a:solidFill>
                          <a:effectLst/>
                          <a:latin typeface="+mn-lt"/>
                        </a:rPr>
                        <a:t> August 2025</a:t>
                      </a:r>
                    </a:p>
                  </a:txBody>
                  <a:tcPr>
                    <a:solidFill>
                      <a:srgbClr val="FFFF00"/>
                    </a:solidFill>
                  </a:tcPr>
                </a:tc>
                <a:extLst>
                  <a:ext uri="{0D108BD9-81ED-4DB2-BD59-A6C34878D82A}">
                    <a16:rowId xmlns:a16="http://schemas.microsoft.com/office/drawing/2014/main" val="2294100843"/>
                  </a:ext>
                </a:extLst>
              </a:tr>
              <a:tr h="366375">
                <a:tc>
                  <a:txBody>
                    <a:bodyPr/>
                    <a:lstStyle/>
                    <a:p>
                      <a:pPr algn="just" rtl="0" fontAlgn="base"/>
                      <a:r>
                        <a:rPr lang="en-GB" sz="1200" b="1" i="0">
                          <a:solidFill>
                            <a:srgbClr val="000000"/>
                          </a:solidFill>
                          <a:effectLst/>
                          <a:latin typeface="+mn-lt"/>
                        </a:rPr>
                        <a:t>Expiry of Standstill</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rtl="0" fontAlgn="base"/>
                      <a:r>
                        <a:rPr lang="en-GB" sz="1200" b="0" i="0">
                          <a:solidFill>
                            <a:srgbClr val="000000"/>
                          </a:solidFill>
                          <a:effectLst/>
                          <a:latin typeface="+mn-lt"/>
                        </a:rPr>
                        <a:t>Monday 8</a:t>
                      </a:r>
                      <a:r>
                        <a:rPr lang="en-GB" sz="1200" b="0" i="0" baseline="30000">
                          <a:solidFill>
                            <a:srgbClr val="000000"/>
                          </a:solidFill>
                          <a:effectLst/>
                          <a:latin typeface="+mn-lt"/>
                        </a:rPr>
                        <a:t>th</a:t>
                      </a:r>
                      <a:r>
                        <a:rPr lang="en-GB" sz="1200" b="0" i="0">
                          <a:solidFill>
                            <a:srgbClr val="000000"/>
                          </a:solidFill>
                          <a:effectLst/>
                          <a:latin typeface="+mn-lt"/>
                        </a:rPr>
                        <a:t> September 2025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97506519"/>
                  </a:ext>
                </a:extLst>
              </a:tr>
              <a:tr h="334127">
                <a:tc>
                  <a:txBody>
                    <a:bodyPr/>
                    <a:lstStyle/>
                    <a:p>
                      <a:pPr algn="just" rtl="0" fontAlgn="base"/>
                      <a:r>
                        <a:rPr lang="en-GB" sz="1200" b="1" i="0">
                          <a:solidFill>
                            <a:srgbClr val="000000"/>
                          </a:solidFill>
                          <a:effectLst/>
                          <a:latin typeface="+mn-lt"/>
                        </a:rPr>
                        <a:t>Contract Award</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rtl="0" fontAlgn="base"/>
                      <a:r>
                        <a:rPr lang="en-GB" sz="1200" b="0" i="0">
                          <a:solidFill>
                            <a:srgbClr val="000000"/>
                          </a:solidFill>
                          <a:effectLst/>
                          <a:latin typeface="+mn-lt"/>
                        </a:rPr>
                        <a:t>September 2025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76485972"/>
                  </a:ext>
                </a:extLst>
              </a:tr>
              <a:tr h="384579">
                <a:tc>
                  <a:txBody>
                    <a:bodyPr/>
                    <a:lstStyle/>
                    <a:p>
                      <a:pPr algn="just" rtl="0" fontAlgn="base"/>
                      <a:r>
                        <a:rPr lang="en-GB" sz="1200" b="1" i="0">
                          <a:solidFill>
                            <a:srgbClr val="000000"/>
                          </a:solidFill>
                          <a:effectLst/>
                          <a:latin typeface="+mn-lt"/>
                        </a:rPr>
                        <a:t>Project Start</a:t>
                      </a:r>
                    </a:p>
                  </a:txBody>
                  <a:tcPr>
                    <a:solidFill>
                      <a:srgbClr val="FFFF00"/>
                    </a:solidFill>
                  </a:tcPr>
                </a:tc>
                <a:tc>
                  <a:txBody>
                    <a:bodyPr/>
                    <a:lstStyle/>
                    <a:p>
                      <a:pPr algn="l" rtl="0" fontAlgn="base"/>
                      <a:r>
                        <a:rPr lang="en-GB" sz="1200" b="0" i="0">
                          <a:solidFill>
                            <a:srgbClr val="000000"/>
                          </a:solidFill>
                          <a:effectLst/>
                          <a:latin typeface="+mn-lt"/>
                        </a:rPr>
                        <a:t>September 2025</a:t>
                      </a:r>
                    </a:p>
                  </a:txBody>
                  <a:tcPr>
                    <a:solidFill>
                      <a:srgbClr val="FFFF00"/>
                    </a:solidFill>
                  </a:tcPr>
                </a:tc>
                <a:extLst>
                  <a:ext uri="{0D108BD9-81ED-4DB2-BD59-A6C34878D82A}">
                    <a16:rowId xmlns:a16="http://schemas.microsoft.com/office/drawing/2014/main" val="950262100"/>
                  </a:ext>
                </a:extLst>
              </a:tr>
            </a:tbl>
          </a:graphicData>
        </a:graphic>
      </p:graphicFrame>
    </p:spTree>
    <p:extLst>
      <p:ext uri="{BB962C8B-B14F-4D97-AF65-F5344CB8AC3E}">
        <p14:creationId xmlns:p14="http://schemas.microsoft.com/office/powerpoint/2010/main" val="3347277034"/>
      </p:ext>
    </p:extLst>
  </p:cSld>
  <p:clrMapOvr>
    <a:masterClrMapping/>
  </p:clrMapOvr>
</p:sld>
</file>

<file path=ppt/theme/theme1.xml><?xml version="1.0" encoding="utf-8"?>
<a:theme xmlns:a="http://schemas.openxmlformats.org/drawingml/2006/main" name="Covers">
  <a:themeElements>
    <a:clrScheme name="CITB - PowerPoint">
      <a:dk1>
        <a:srgbClr val="4D5D68"/>
      </a:dk1>
      <a:lt1>
        <a:srgbClr val="FFFFFF"/>
      </a:lt1>
      <a:dk2>
        <a:srgbClr val="B5BFC8"/>
      </a:dk2>
      <a:lt2>
        <a:srgbClr val="F7F3ED"/>
      </a:lt2>
      <a:accent1>
        <a:srgbClr val="00A4C0"/>
      </a:accent1>
      <a:accent2>
        <a:srgbClr val="B1006D"/>
      </a:accent2>
      <a:accent3>
        <a:srgbClr val="00B1EB"/>
      </a:accent3>
      <a:accent4>
        <a:srgbClr val="6561A8"/>
      </a:accent4>
      <a:accent5>
        <a:srgbClr val="F6A700"/>
      </a:accent5>
      <a:accent6>
        <a:srgbClr val="7F8D99"/>
      </a:accent6>
      <a:hlink>
        <a:srgbClr val="002C6D"/>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ITB_Presentation_Resources.pptx  -  Read-Only" id="{11EBDB13-DA2E-49E4-80AD-65F616D503BF}" vid="{15A49967-154F-4AFD-8B13-422B6189DD41}"/>
    </a:ext>
  </a:extLst>
</a:theme>
</file>

<file path=ppt/theme/theme2.xml><?xml version="1.0" encoding="utf-8"?>
<a:theme xmlns:a="http://schemas.openxmlformats.org/drawingml/2006/main" name="Main Slides">
  <a:themeElements>
    <a:clrScheme name="Custom 3">
      <a:dk1>
        <a:srgbClr val="4D5D68"/>
      </a:dk1>
      <a:lt1>
        <a:srgbClr val="FFFFFF"/>
      </a:lt1>
      <a:dk2>
        <a:srgbClr val="B5BFC8"/>
      </a:dk2>
      <a:lt2>
        <a:srgbClr val="F7F3ED"/>
      </a:lt2>
      <a:accent1>
        <a:srgbClr val="00A4C0"/>
      </a:accent1>
      <a:accent2>
        <a:srgbClr val="B1006D"/>
      </a:accent2>
      <a:accent3>
        <a:srgbClr val="00B1EB"/>
      </a:accent3>
      <a:accent4>
        <a:srgbClr val="6561A8"/>
      </a:accent4>
      <a:accent5>
        <a:srgbClr val="F6A700"/>
      </a:accent5>
      <a:accent6>
        <a:srgbClr val="9F915E"/>
      </a:accent6>
      <a:hlink>
        <a:srgbClr val="002C6D"/>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B_Presentation_Resources.pptx  -  Read-Only" id="{11EBDB13-DA2E-49E4-80AD-65F616D503BF}" vid="{765B0193-17BD-4BA7-AE46-8BA1C898DC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5ea0d1-7572-4be7-b983-3449e1edb698" xsi:nil="true"/>
    <lcf76f155ced4ddcb4097134ff3c332f xmlns="92512324-2d7c-4c4c-8797-b673997fe7e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CA907CE37FE246874488C710B10913" ma:contentTypeVersion="14" ma:contentTypeDescription="Create a new document." ma:contentTypeScope="" ma:versionID="c04799bea4b3131bf81c0fea5025a40a">
  <xsd:schema xmlns:xsd="http://www.w3.org/2001/XMLSchema" xmlns:xs="http://www.w3.org/2001/XMLSchema" xmlns:p="http://schemas.microsoft.com/office/2006/metadata/properties" xmlns:ns2="92512324-2d7c-4c4c-8797-b673997fe7e1" xmlns:ns3="fb5ea0d1-7572-4be7-b983-3449e1edb698" targetNamespace="http://schemas.microsoft.com/office/2006/metadata/properties" ma:root="true" ma:fieldsID="29cb6d03b96459b1317e6be70f110eba" ns2:_="" ns3:_="">
    <xsd:import namespace="92512324-2d7c-4c4c-8797-b673997fe7e1"/>
    <xsd:import namespace="fb5ea0d1-7572-4be7-b983-3449e1edb6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512324-2d7c-4c4c-8797-b673997fe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90ea6d3-0b05-41b2-ad2a-77e8df3896b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5ea0d1-7572-4be7-b983-3449e1edb6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856442e-1807-42a0-93fd-635647a13a5d}" ma:internalName="TaxCatchAll" ma:showField="CatchAllData" ma:web="fb5ea0d1-7572-4be7-b983-3449e1edb6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A2F698-BDB2-424E-A635-CC7BDC794132}">
  <ds:schemaRefs>
    <ds:schemaRef ds:uri="fb5ea0d1-7572-4be7-b983-3449e1edb698"/>
    <ds:schemaRef ds:uri="http://schemas.microsoft.com/office/2006/documentManagement/types"/>
    <ds:schemaRef ds:uri="http://purl.org/dc/terms/"/>
    <ds:schemaRef ds:uri="92512324-2d7c-4c4c-8797-b673997fe7e1"/>
    <ds:schemaRef ds:uri="http://www.w3.org/XML/1998/namespace"/>
    <ds:schemaRef ds:uri="http://schemas.microsoft.com/office/infopath/2007/PartnerControls"/>
    <ds:schemaRef ds:uri="http://schemas.openxmlformats.org/package/2006/metadata/core-properties"/>
    <ds:schemaRef ds:uri="http://purl.org/dc/dcmitype/"/>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4BCEDE9F-66AC-42C4-AB13-16C195FF42E6}">
  <ds:schemaRefs>
    <ds:schemaRef ds:uri="http://schemas.microsoft.com/sharepoint/v3/contenttype/forms"/>
  </ds:schemaRefs>
</ds:datastoreItem>
</file>

<file path=customXml/itemProps3.xml><?xml version="1.0" encoding="utf-8"?>
<ds:datastoreItem xmlns:ds="http://schemas.openxmlformats.org/officeDocument/2006/customXml" ds:itemID="{3CFE69E7-46BD-45FF-8D9D-F06122A9D34B}">
  <ds:schemaRefs>
    <ds:schemaRef ds:uri="92512324-2d7c-4c4c-8797-b673997fe7e1"/>
    <ds:schemaRef ds:uri="fb5ea0d1-7572-4be7-b983-3449e1edb6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CITB_Presentation_Resources</Template>
  <TotalTime>3</TotalTime>
  <Words>1204</Words>
  <Application>Microsoft Office PowerPoint</Application>
  <PresentationFormat>On-screen Show (16:9)</PresentationFormat>
  <Paragraphs>163</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Aptos</vt:lpstr>
      <vt:lpstr>Arial</vt:lpstr>
      <vt:lpstr>Calibri</vt:lpstr>
      <vt:lpstr>Times New Roman</vt:lpstr>
      <vt:lpstr>Covers</vt:lpstr>
      <vt:lpstr>Main Slides</vt:lpstr>
      <vt:lpstr>Launch of Homebuilding Access Training Commission 2025 </vt:lpstr>
      <vt:lpstr>Introduction</vt:lpstr>
      <vt:lpstr>Agenda</vt:lpstr>
      <vt:lpstr>Background to the Commission</vt:lpstr>
      <vt:lpstr>Background to the Commission</vt:lpstr>
      <vt:lpstr>CITB Proposal</vt:lpstr>
      <vt:lpstr>CITB Proposal</vt:lpstr>
      <vt:lpstr>CITB Proposal</vt:lpstr>
      <vt:lpstr>Timetable</vt:lpstr>
      <vt:lpstr>Award Criteria</vt:lpstr>
      <vt:lpstr>Central Digital Platform - Register</vt:lpstr>
      <vt:lpstr>Delta – Creating an account</vt:lpstr>
      <vt:lpstr>PowerPoint Presentation</vt:lpstr>
      <vt:lpstr>PowerPoint Presentation</vt:lpstr>
      <vt:lpstr>Guidance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England Construction Opportunities Supporting Individuals into Sustained Employment within the Construction Industry</dc:title>
  <dc:creator>Cheryl Morgan</dc:creator>
  <cp:lastModifiedBy>Gina Crouch</cp:lastModifiedBy>
  <cp:revision>2</cp:revision>
  <cp:lastPrinted>2024-07-29T14:43:06Z</cp:lastPrinted>
  <dcterms:created xsi:type="dcterms:W3CDTF">2022-03-31T15:54:44Z</dcterms:created>
  <dcterms:modified xsi:type="dcterms:W3CDTF">2025-07-03T14:49:44Z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0x010100C6CA907CE37FE246874488C710B10913</vt:lpwstr>
  </property>
  <property fmtid="{D5CDD505-2E9C-101B-9397-08002B2CF9AE}" pid="3" name="_dlc_DocIdItemGuid">
    <vt:lpwstr>ab1ab913-1738-4272-9307-bc720f80d8a0</vt:lpwstr>
  </property>
  <property fmtid="{D5CDD505-2E9C-101B-9397-08002B2CF9AE}" pid="4" name="MediaServiceImageTags">
    <vt:lpwstr/>
  </property>
</Properties>
</file>