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22"/>
  </p:notesMasterIdLst>
  <p:sldIdLst>
    <p:sldId id="316" r:id="rId5"/>
    <p:sldId id="340" r:id="rId6"/>
    <p:sldId id="318" r:id="rId7"/>
    <p:sldId id="360" r:id="rId8"/>
    <p:sldId id="332" r:id="rId9"/>
    <p:sldId id="355" r:id="rId10"/>
    <p:sldId id="356" r:id="rId11"/>
    <p:sldId id="369" r:id="rId12"/>
    <p:sldId id="357" r:id="rId13"/>
    <p:sldId id="370" r:id="rId14"/>
    <p:sldId id="339" r:id="rId15"/>
    <p:sldId id="367" r:id="rId16"/>
    <p:sldId id="294" r:id="rId17"/>
    <p:sldId id="371" r:id="rId18"/>
    <p:sldId id="362" r:id="rId19"/>
    <p:sldId id="368" r:id="rId20"/>
    <p:sldId id="35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5155A-6666-A8EF-4AEA-A1731E8D5916}" name="Kirsty Woolsey" initials="KW" userId="S::Kirsty.Woolsey@citb.co.uk::0bd04347-07b7-4bff-98e0-1385e6683fd3" providerId="AD"/>
  <p188:author id="{729866E9-975E-1C6B-FD50-D842E9CD7104}" name="Michael Lennox" initials="ML" userId="S::Michael.Lennox@citb.co.uk::acf553cf-856b-40ce-b13f-6ec6a80cc33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1006E"/>
    <a:srgbClr val="00A5C0"/>
    <a:srgbClr val="00B1EB"/>
    <a:srgbClr val="B5BFC8"/>
    <a:srgbClr val="7F8D99"/>
    <a:srgbClr val="F6A800"/>
    <a:srgbClr val="4D5D68"/>
    <a:srgbClr val="F7F4ED"/>
    <a:srgbClr val="6561A9"/>
    <a:srgbClr val="9F92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E3C6A-9ADE-4C1C-AA26-817A219498DC}" v="7" dt="2022-06-16T12:04:09.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36"/>
      </p:cViewPr>
      <p:guideLst>
        <p:guide orient="horz" pos="164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9A002-F36E-0141-B81E-1AFC1834E0D2}" type="datetimeFigureOut">
              <a:rPr lang="en-US" smtClean="0"/>
              <a:t>6/16/2022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AFE50-48CC-1542-BBB2-C5F7E554F6CB}" type="slidenum">
              <a:rPr lang="en-US" smtClean="0"/>
              <a:t>‹#›</a:t>
            </a:fld>
            <a:endParaRPr lang="en-US"/>
          </a:p>
        </p:txBody>
      </p:sp>
    </p:spTree>
    <p:extLst>
      <p:ext uri="{BB962C8B-B14F-4D97-AF65-F5344CB8AC3E}">
        <p14:creationId xmlns:p14="http://schemas.microsoft.com/office/powerpoint/2010/main" val="17574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CITB will provide Employment Support Plan.  </a:t>
            </a:r>
          </a:p>
        </p:txBody>
      </p:sp>
      <p:sp>
        <p:nvSpPr>
          <p:cNvPr id="4" name="Slide Number Placeholder 3"/>
          <p:cNvSpPr>
            <a:spLocks noGrp="1"/>
          </p:cNvSpPr>
          <p:nvPr>
            <p:ph type="sldNum" sz="quarter" idx="5"/>
          </p:nvPr>
        </p:nvSpPr>
        <p:spPr/>
        <p:txBody>
          <a:bodyPr/>
          <a:lstStyle/>
          <a:p>
            <a:fld id="{D8EAFE50-48CC-1542-BBB2-C5F7E554F6CB}" type="slidenum">
              <a:rPr lang="en-US" smtClean="0"/>
              <a:t>5</a:t>
            </a:fld>
            <a:endParaRPr lang="en-US"/>
          </a:p>
        </p:txBody>
      </p:sp>
    </p:spTree>
    <p:extLst>
      <p:ext uri="{BB962C8B-B14F-4D97-AF65-F5344CB8AC3E}">
        <p14:creationId xmlns:p14="http://schemas.microsoft.com/office/powerpoint/2010/main" val="401599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EAFE50-48CC-1542-BBB2-C5F7E554F6CB}" type="slidenum">
              <a:rPr lang="en-US" smtClean="0"/>
              <a:t>6</a:t>
            </a:fld>
            <a:endParaRPr lang="en-US"/>
          </a:p>
        </p:txBody>
      </p:sp>
    </p:spTree>
    <p:extLst>
      <p:ext uri="{BB962C8B-B14F-4D97-AF65-F5344CB8AC3E}">
        <p14:creationId xmlns:p14="http://schemas.microsoft.com/office/powerpoint/2010/main" val="173864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r>
              <a:rPr lang="en-GB" b="0" i="0">
                <a:solidFill>
                  <a:srgbClr val="000000"/>
                </a:solidFill>
                <a:effectLst/>
                <a:latin typeface="Times New Roman" panose="02020603050405020304" pitchFamily="18" charset="0"/>
              </a:rPr>
              <a:t> Note: breakdowns may not add up exactly to percentage requirements due to rounding but they contribute towards the overall Scotland targets.</a:t>
            </a:r>
            <a:endParaRPr lang="en-GB"/>
          </a:p>
        </p:txBody>
      </p:sp>
      <p:sp>
        <p:nvSpPr>
          <p:cNvPr id="4" name="Slide Number Placeholder 3"/>
          <p:cNvSpPr>
            <a:spLocks noGrp="1"/>
          </p:cNvSpPr>
          <p:nvPr>
            <p:ph type="sldNum" sz="quarter" idx="5"/>
          </p:nvPr>
        </p:nvSpPr>
        <p:spPr/>
        <p:txBody>
          <a:bodyPr/>
          <a:lstStyle/>
          <a:p>
            <a:fld id="{D8EAFE50-48CC-1542-BBB2-C5F7E554F6CB}" type="slidenum">
              <a:rPr lang="en-US" smtClean="0"/>
              <a:t>7</a:t>
            </a:fld>
            <a:endParaRPr lang="en-US"/>
          </a:p>
        </p:txBody>
      </p:sp>
    </p:spTree>
    <p:extLst>
      <p:ext uri="{BB962C8B-B14F-4D97-AF65-F5344CB8AC3E}">
        <p14:creationId xmlns:p14="http://schemas.microsoft.com/office/powerpoint/2010/main" val="212895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sz="1800">
                <a:effectLst/>
                <a:latin typeface="Arial" panose="020B0604020202020204" pitchFamily="34" charset="0"/>
                <a:ea typeface="Times New Roman" panose="02020603050405020304" pitchFamily="18" charset="0"/>
              </a:rPr>
              <a:t>The commission has been created with a decreasing funding scale – unit costs will decrease by 10% each year this is to support sustainability into the industry when the commission ends.  </a:t>
            </a:r>
          </a:p>
          <a:p>
            <a:endParaRPr lang="en-GB" sz="1800">
              <a:effectLst/>
              <a:latin typeface="Arial" panose="020B0604020202020204" pitchFamily="34" charset="0"/>
              <a:ea typeface="Times New Roman" panose="02020603050405020304" pitchFamily="18" charset="0"/>
            </a:endParaRPr>
          </a:p>
          <a:p>
            <a:r>
              <a:rPr lang="en-GB" sz="1800">
                <a:effectLst/>
                <a:latin typeface="Arial" panose="020B0604020202020204" pitchFamily="34" charset="0"/>
                <a:ea typeface="Times New Roman" panose="02020603050405020304" pitchFamily="18" charset="0"/>
              </a:rPr>
              <a:t>However, the payment value will be based on the year the new entrant started – all new starters in year 1 will receive the year 1 payments at each </a:t>
            </a:r>
            <a:r>
              <a:rPr lang="en-GB" sz="1800" err="1">
                <a:effectLst/>
                <a:latin typeface="Arial" panose="020B0604020202020204" pitchFamily="34" charset="0"/>
                <a:ea typeface="Times New Roman" panose="02020603050405020304" pitchFamily="18" charset="0"/>
              </a:rPr>
              <a:t>KPI</a:t>
            </a:r>
            <a:r>
              <a:rPr lang="en-GB" sz="1800">
                <a:effectLst/>
                <a:latin typeface="Arial" panose="020B0604020202020204" pitchFamily="34" charset="0"/>
                <a:ea typeface="Times New Roman" panose="02020603050405020304" pitchFamily="18" charset="0"/>
              </a:rPr>
              <a:t> stage and so on. </a:t>
            </a:r>
          </a:p>
          <a:p>
            <a:endParaRPr lang="en-GB" sz="1800">
              <a:effectLst/>
              <a:latin typeface="Arial" panose="020B0604020202020204" pitchFamily="34" charset="0"/>
            </a:endParaRPr>
          </a:p>
          <a:p>
            <a:r>
              <a:rPr lang="en-GB" sz="1800">
                <a:effectLst/>
                <a:latin typeface="Arial" panose="020B0604020202020204" pitchFamily="34" charset="0"/>
              </a:rPr>
              <a:t>Payment will be made quarterly</a:t>
            </a:r>
            <a:endParaRPr lang="en-GB"/>
          </a:p>
        </p:txBody>
      </p:sp>
      <p:sp>
        <p:nvSpPr>
          <p:cNvPr id="4" name="Slide Number Placeholder 3"/>
          <p:cNvSpPr>
            <a:spLocks noGrp="1"/>
          </p:cNvSpPr>
          <p:nvPr>
            <p:ph type="sldNum" sz="quarter" idx="5"/>
          </p:nvPr>
        </p:nvSpPr>
        <p:spPr/>
        <p:txBody>
          <a:bodyPr/>
          <a:lstStyle/>
          <a:p>
            <a:fld id="{D8EAFE50-48CC-1542-BBB2-C5F7E554F6CB}" type="slidenum">
              <a:rPr lang="en-US" smtClean="0"/>
              <a:t>9</a:t>
            </a:fld>
            <a:endParaRPr lang="en-US"/>
          </a:p>
        </p:txBody>
      </p:sp>
    </p:spTree>
    <p:extLst>
      <p:ext uri="{BB962C8B-B14F-4D97-AF65-F5344CB8AC3E}">
        <p14:creationId xmlns:p14="http://schemas.microsoft.com/office/powerpoint/2010/main" val="390907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Commission will be advertised on Delta portal.  The following slides will provide an overview of how to access and use the portal.</a:t>
            </a:r>
          </a:p>
        </p:txBody>
      </p:sp>
      <p:sp>
        <p:nvSpPr>
          <p:cNvPr id="4" name="Slide Number Placeholder 3"/>
          <p:cNvSpPr>
            <a:spLocks noGrp="1"/>
          </p:cNvSpPr>
          <p:nvPr>
            <p:ph type="sldNum" sz="quarter" idx="5"/>
          </p:nvPr>
        </p:nvSpPr>
        <p:spPr/>
        <p:txBody>
          <a:bodyPr/>
          <a:lstStyle/>
          <a:p>
            <a:fld id="{D8EAFE50-48CC-1542-BBB2-C5F7E554F6CB}" type="slidenum">
              <a:rPr lang="en-US" smtClean="0"/>
              <a:t>11</a:t>
            </a:fld>
            <a:endParaRPr lang="en-US"/>
          </a:p>
        </p:txBody>
      </p:sp>
    </p:spTree>
    <p:extLst>
      <p:ext uri="{BB962C8B-B14F-4D97-AF65-F5344CB8AC3E}">
        <p14:creationId xmlns:p14="http://schemas.microsoft.com/office/powerpoint/2010/main" val="134100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EAFE50-48CC-1542-BBB2-C5F7E554F6CB}" type="slidenum">
              <a:rPr lang="en-US" smtClean="0"/>
              <a:t>16</a:t>
            </a:fld>
            <a:endParaRPr lang="en-US"/>
          </a:p>
        </p:txBody>
      </p:sp>
    </p:spTree>
    <p:extLst>
      <p:ext uri="{BB962C8B-B14F-4D97-AF65-F5344CB8AC3E}">
        <p14:creationId xmlns:p14="http://schemas.microsoft.com/office/powerpoint/2010/main" val="59876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2" y="780547"/>
            <a:ext cx="7067631" cy="3519992"/>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a:t>Click to edit body copy text styles, Arial 16pt. All copy should be ranged left and hang from the first red horizontal &amp; first red vertical grid line.</a:t>
            </a:r>
            <a:br>
              <a:rPr lang="en-US"/>
            </a:br>
            <a:r>
              <a:rPr lang="en-GB"/>
              <a:t>Adjust the width of this text box so it is narrower and the lines look neater,     if required.</a:t>
            </a:r>
            <a:br>
              <a:rPr lang="en-GB"/>
            </a:br>
            <a:r>
              <a:rPr lang="en-US"/>
              <a:t>To highlight information, bold can be used, or use a </a:t>
            </a:r>
            <a:r>
              <a:rPr lang="en-US" err="1"/>
              <a:t>colour</a:t>
            </a:r>
            <a:r>
              <a:rPr lang="en-US"/>
              <a:t> to pull out important information. 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a:t>
            </a:r>
          </a:p>
          <a:p>
            <a:pPr lvl="0"/>
            <a:endParaRPr lang="en-US"/>
          </a:p>
        </p:txBody>
      </p:sp>
      <p:sp>
        <p:nvSpPr>
          <p:cNvPr id="4" name="Title 2"/>
          <p:cNvSpPr>
            <a:spLocks noGrp="1"/>
          </p:cNvSpPr>
          <p:nvPr>
            <p:ph type="title" hasCustomPrompt="1"/>
          </p:nvPr>
        </p:nvSpPr>
        <p:spPr>
          <a:xfrm>
            <a:off x="263294" y="298343"/>
            <a:ext cx="8485420"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213923334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684059"/>
          </a:xfrm>
          <a:prstGeom prst="rect">
            <a:avLst/>
          </a:prstGeom>
          <a:noFill/>
          <a:ln>
            <a:noFill/>
          </a:ln>
        </p:spPr>
        <p:txBody>
          <a:bodyPr anchor="t"/>
          <a:lstStyle>
            <a:lvl1pPr algn="ctr">
              <a:defRPr/>
            </a:lvl1pPr>
          </a:lstStyle>
          <a:p>
            <a:endParaRPr lang="en-GB"/>
          </a:p>
        </p:txBody>
      </p:sp>
    </p:spTree>
    <p:extLst>
      <p:ext uri="{BB962C8B-B14F-4D97-AF65-F5344CB8AC3E}">
        <p14:creationId xmlns:p14="http://schemas.microsoft.com/office/powerpoint/2010/main" val="59155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2571752"/>
            <a:ext cx="9144000" cy="2571751"/>
          </a:xfrm>
          <a:prstGeom prst="rect">
            <a:avLst/>
          </a:prstGeom>
          <a:solidFill>
            <a:schemeClr val="tx2">
              <a:lumMod val="40000"/>
              <a:lumOff val="60000"/>
            </a:schemeClr>
          </a:solidFill>
        </p:spPr>
        <p:txBody>
          <a:bodyPr/>
          <a:lstStyle/>
          <a:p>
            <a:r>
              <a:rPr lang="en-US"/>
              <a:t>Click icon to add picture</a:t>
            </a:r>
          </a:p>
        </p:txBody>
      </p:sp>
      <p:sp>
        <p:nvSpPr>
          <p:cNvPr id="6" name="Title 4"/>
          <p:cNvSpPr>
            <a:spLocks noGrp="1"/>
          </p:cNvSpPr>
          <p:nvPr>
            <p:ph type="title" hasCustomPrompt="1"/>
          </p:nvPr>
        </p:nvSpPr>
        <p:spPr>
          <a:xfrm>
            <a:off x="295099" y="1050127"/>
            <a:ext cx="8453614" cy="773325"/>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a:t>Click to edit title style, Arial 28pt</a:t>
            </a:r>
          </a:p>
        </p:txBody>
      </p:sp>
      <p:sp>
        <p:nvSpPr>
          <p:cNvPr id="9" name="Text Placeholder 6"/>
          <p:cNvSpPr>
            <a:spLocks noGrp="1"/>
          </p:cNvSpPr>
          <p:nvPr>
            <p:ph type="body" sz="quarter" idx="11" hasCustomPrompt="1"/>
          </p:nvPr>
        </p:nvSpPr>
        <p:spPr>
          <a:xfrm>
            <a:off x="295100" y="1786877"/>
            <a:ext cx="3508375" cy="351235"/>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a:t>DD/MM/YYYY</a:t>
            </a:r>
          </a:p>
        </p:txBody>
      </p:sp>
    </p:spTree>
    <p:extLst>
      <p:ext uri="{BB962C8B-B14F-4D97-AF65-F5344CB8AC3E}">
        <p14:creationId xmlns:p14="http://schemas.microsoft.com/office/powerpoint/2010/main" val="275047742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32001976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numbered points.</a:t>
            </a:r>
            <a:br>
              <a:rPr lang="en-GB"/>
            </a:br>
            <a:r>
              <a:rPr lang="en-GB"/>
              <a:t>If there is a lot of information, split across several slides rather than putting it all on one. </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290398189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Main List - Number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8" y="844153"/>
            <a:ext cx="6689725" cy="3727847"/>
          </a:xfrm>
          <a:prstGeom prst="rect">
            <a:avLst/>
          </a:prstGeom>
        </p:spPr>
        <p:txBody>
          <a:bodyPr tIns="0" bIns="0" numCol="1">
            <a:noAutofit/>
          </a:bodyPr>
          <a:lstStyle>
            <a:lvl1pPr marL="342900" marR="0" indent="-342900" algn="l" defTabSz="914400" rtl="0" eaLnBrk="1" fontAlgn="auto" latinLnBrk="0" hangingPunct="1">
              <a:lnSpc>
                <a:spcPct val="110000"/>
              </a:lnSpc>
              <a:spcBef>
                <a:spcPts val="1000"/>
              </a:spcBef>
              <a:spcAft>
                <a:spcPts val="0"/>
              </a:spcAft>
              <a:buClr>
                <a:srgbClr val="00B0F0"/>
              </a:buClr>
              <a:buSzPct val="100000"/>
              <a:buFont typeface="+mj-lt"/>
              <a:buAutoNum type="arabicPeriod"/>
              <a:tabLst/>
              <a:defRPr sz="1800" baseline="0"/>
            </a:lvl1pPr>
            <a:lvl2pPr marL="685800" marR="0" indent="-169200" algn="l" defTabSz="914400"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18pt.</a:t>
            </a:r>
            <a:br>
              <a:rPr lang="en-GB"/>
            </a:br>
            <a:r>
              <a:rPr lang="en-GB"/>
              <a:t>This template contains numbered points.</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95099" y="361952"/>
            <a:ext cx="8466314" cy="373895"/>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274967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562856"/>
          </a:xfrm>
          <a:prstGeom prst="rect">
            <a:avLst/>
          </a:prstGeom>
          <a:noFill/>
          <a:ln>
            <a:noFill/>
          </a:ln>
        </p:spPr>
        <p:txBody>
          <a:bodyPr anchor="t"/>
          <a:lstStyle>
            <a:lvl1pPr algn="ctr">
              <a:defRPr/>
            </a:lvl1pPr>
          </a:lstStyle>
          <a:p>
            <a:endParaRPr lang="en-GB"/>
          </a:p>
        </p:txBody>
      </p:sp>
    </p:spTree>
    <p:extLst>
      <p:ext uri="{BB962C8B-B14F-4D97-AF65-F5344CB8AC3E}">
        <p14:creationId xmlns:p14="http://schemas.microsoft.com/office/powerpoint/2010/main" val="331707932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numbered points.</a:t>
            </a:r>
            <a:br>
              <a:rPr lang="en-GB"/>
            </a:br>
            <a:r>
              <a:rPr lang="en-GB"/>
              <a:t>If there is a lot of information, split across several slides rather than putting it all on one. </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112856714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562856"/>
          </a:xfrm>
          <a:prstGeom prst="rect">
            <a:avLst/>
          </a:prstGeom>
          <a:noFill/>
          <a:ln>
            <a:noFill/>
          </a:ln>
        </p:spPr>
        <p:txBody>
          <a:bodyPr anchor="t"/>
          <a:lstStyle>
            <a:lvl1pPr algn="ctr">
              <a:defRPr/>
            </a:lvl1pPr>
          </a:lstStyle>
          <a:p>
            <a:endParaRPr lang="en-GB"/>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58775" y="844550"/>
            <a:ext cx="8389938" cy="3590290"/>
          </a:xfrm>
          <a:prstGeom prst="rect">
            <a:avLst/>
          </a:prstGeom>
        </p:spPr>
        <p:txBody>
          <a:bodyPr/>
          <a:lstStyle>
            <a:lvl1pPr>
              <a:defRPr sz="1600" baseline="0"/>
            </a:lvl1pPr>
          </a:lstStyle>
          <a:p>
            <a:pPr lvl="0"/>
            <a:r>
              <a:rPr lang="en-US"/>
              <a:t>Use this space to insert a graph, diagram or chart</a:t>
            </a:r>
            <a:endParaRPr lang="en-GB"/>
          </a:p>
        </p:txBody>
      </p:sp>
      <p:sp>
        <p:nvSpPr>
          <p:cNvPr id="8" name="Title 7"/>
          <p:cNvSpPr>
            <a:spLocks noGrp="1"/>
          </p:cNvSpPr>
          <p:nvPr>
            <p:ph type="title" hasCustomPrompt="1"/>
          </p:nvPr>
        </p:nvSpPr>
        <p:spPr>
          <a:xfrm>
            <a:off x="263293" y="306293"/>
            <a:ext cx="8485419"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2571752"/>
            <a:ext cx="9144000" cy="2571751"/>
          </a:xfrm>
          <a:prstGeom prst="rect">
            <a:avLst/>
          </a:prstGeom>
          <a:solidFill>
            <a:schemeClr val="tx2">
              <a:lumMod val="40000"/>
              <a:lumOff val="60000"/>
            </a:schemeClr>
          </a:solidFill>
        </p:spPr>
        <p:txBody>
          <a:bodyPr/>
          <a:lstStyle/>
          <a:p>
            <a:r>
              <a:rPr lang="en-US"/>
              <a:t>Click icon to add picture</a:t>
            </a:r>
          </a:p>
        </p:txBody>
      </p:sp>
      <p:sp>
        <p:nvSpPr>
          <p:cNvPr id="6" name="Title 4"/>
          <p:cNvSpPr>
            <a:spLocks noGrp="1"/>
          </p:cNvSpPr>
          <p:nvPr>
            <p:ph type="title" hasCustomPrompt="1"/>
          </p:nvPr>
        </p:nvSpPr>
        <p:spPr>
          <a:xfrm>
            <a:off x="295099" y="1050127"/>
            <a:ext cx="8453614" cy="773325"/>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a:t>Click to edit title style, Arial 28pt</a:t>
            </a:r>
          </a:p>
        </p:txBody>
      </p:sp>
      <p:sp>
        <p:nvSpPr>
          <p:cNvPr id="9" name="Text Placeholder 6"/>
          <p:cNvSpPr>
            <a:spLocks noGrp="1"/>
          </p:cNvSpPr>
          <p:nvPr>
            <p:ph type="body" sz="quarter" idx="11" hasCustomPrompt="1"/>
          </p:nvPr>
        </p:nvSpPr>
        <p:spPr>
          <a:xfrm>
            <a:off x="295100" y="1786877"/>
            <a:ext cx="3508375" cy="351235"/>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a:t>DD/MM/YYYY</a:t>
            </a:r>
          </a:p>
        </p:txBody>
      </p:sp>
    </p:spTree>
    <p:extLst>
      <p:ext uri="{BB962C8B-B14F-4D97-AF65-F5344CB8AC3E}">
        <p14:creationId xmlns:p14="http://schemas.microsoft.com/office/powerpoint/2010/main" val="226334472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List - Number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8" y="844153"/>
            <a:ext cx="6689725" cy="3727847"/>
          </a:xfrm>
          <a:prstGeom prst="rect">
            <a:avLst/>
          </a:prstGeom>
        </p:spPr>
        <p:txBody>
          <a:bodyPr tIns="0" bIns="0" numCol="1">
            <a:noAutofit/>
          </a:bodyPr>
          <a:lstStyle>
            <a:lvl1pPr marL="342900" marR="0" indent="-342900" algn="l" defTabSz="914400" rtl="0" eaLnBrk="1" fontAlgn="auto" latinLnBrk="0" hangingPunct="1">
              <a:lnSpc>
                <a:spcPct val="110000"/>
              </a:lnSpc>
              <a:spcBef>
                <a:spcPts val="1000"/>
              </a:spcBef>
              <a:spcAft>
                <a:spcPts val="0"/>
              </a:spcAft>
              <a:buClr>
                <a:srgbClr val="00B0F0"/>
              </a:buClr>
              <a:buSzPct val="100000"/>
              <a:buFont typeface="+mj-lt"/>
              <a:buAutoNum type="arabicPeriod"/>
              <a:tabLst/>
              <a:defRPr sz="1800" baseline="0"/>
            </a:lvl1pPr>
            <a:lvl2pPr marL="685800" marR="0" indent="-169200" algn="l" defTabSz="914400"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18pt.</a:t>
            </a:r>
            <a:br>
              <a:rPr lang="en-GB"/>
            </a:br>
            <a:r>
              <a:rPr lang="en-GB"/>
              <a:t>This template contains numbered points.</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95099" y="361952"/>
            <a:ext cx="8466314" cy="373895"/>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422215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92367307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a:t>Information can appear as a list, Arial 16pt.</a:t>
            </a:r>
            <a:br>
              <a:rPr lang="en-GB"/>
            </a:br>
            <a:r>
              <a:rPr lang="en-GB"/>
              <a:t>This template contains numbered points.</a:t>
            </a:r>
            <a:br>
              <a:rPr lang="en-GB"/>
            </a:br>
            <a:r>
              <a:rPr lang="en-GB"/>
              <a:t>If there is a lot of information, split across several slides rather than putting it all on one. </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236069516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89" r:id="rId4"/>
    <p:sldLayoutId id="2147483697" r:id="rId5"/>
    <p:sldLayoutId id="2147483741" r:id="rId6"/>
    <p:sldLayoutId id="2147483742" r:id="rId7"/>
    <p:sldLayoutId id="2147483737" r:id="rId8"/>
    <p:sldLayoutId id="2147483738" r:id="rId9"/>
    <p:sldLayoutId id="2147483740" r:id="rId10"/>
    <p:sldLayoutId id="2147483936" r:id="rId11"/>
    <p:sldLayoutId id="2147483937" r:id="rId12"/>
    <p:sldLayoutId id="2147483938" r:id="rId13"/>
    <p:sldLayoutId id="2147483939" r:id="rId14"/>
    <p:sldLayoutId id="2147483940" r:id="rId15"/>
  </p:sldLayoutIdLst>
  <p:hf hdr="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196" algn="l" defTabSz="914377"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783"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2971"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160"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349"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26" userDrawn="1">
          <p15:clr>
            <a:srgbClr val="F26B43"/>
          </p15:clr>
        </p15:guide>
        <p15:guide id="7" orient="horz" pos="372" userDrawn="1">
          <p15:clr>
            <a:srgbClr val="5ACBF0"/>
          </p15:clr>
        </p15:guide>
        <p15:guide id="8" orient="horz" pos="532" userDrawn="1">
          <p15:clr>
            <a:srgbClr val="F26B43"/>
          </p15:clr>
        </p15:guide>
        <p15:guide id="9" orient="horz" pos="1076" userDrawn="1">
          <p15:clr>
            <a:srgbClr val="F26B43"/>
          </p15:clr>
        </p15:guide>
        <p15:guide id="10" orient="horz" pos="1620" userDrawn="1">
          <p15:clr>
            <a:srgbClr val="F26B43"/>
          </p15:clr>
        </p15:guide>
        <p15:guide id="11" orient="horz" pos="2164" userDrawn="1">
          <p15:clr>
            <a:srgbClr val="F26B43"/>
          </p15:clr>
        </p15:guide>
        <p15:guide id="12" orient="horz" pos="2709" userDrawn="1">
          <p15:clr>
            <a:srgbClr val="F26B43"/>
          </p15:clr>
        </p15:guide>
        <p15:guide id="15" orient="horz" pos="3026" userDrawn="1">
          <p15:clr>
            <a:srgbClr val="5ACBF0"/>
          </p15:clr>
        </p15:guide>
        <p15:guide id="16" pos="46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elta-esourcing.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lta-esourcing.com/respond/9DJQBCSS28"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ngall.com/question-mark-pn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F2D472-446A-482F-8D4F-D9CDAE0EB1DA}"/>
              </a:ext>
            </a:extLst>
          </p:cNvPr>
          <p:cNvSpPr>
            <a:spLocks noGrp="1"/>
          </p:cNvSpPr>
          <p:nvPr>
            <p:ph type="pic" sz="quarter" idx="14"/>
          </p:nvPr>
        </p:nvSpPr>
        <p:spPr/>
      </p:sp>
      <p:sp>
        <p:nvSpPr>
          <p:cNvPr id="3" name="Title 2"/>
          <p:cNvSpPr>
            <a:spLocks noGrp="1"/>
          </p:cNvSpPr>
          <p:nvPr>
            <p:ph type="title"/>
          </p:nvPr>
        </p:nvSpPr>
        <p:spPr/>
        <p:txBody>
          <a:bodyPr>
            <a:normAutofit fontScale="90000"/>
          </a:bodyPr>
          <a:lstStyle/>
          <a:p>
            <a:r>
              <a:rPr lang="en-GB" b="1"/>
              <a:t>Scotland Academy for Construction Opportunities – Highlands and Islands</a:t>
            </a:r>
            <a:endParaRPr lang="en-GB"/>
          </a:p>
        </p:txBody>
      </p:sp>
      <p:sp>
        <p:nvSpPr>
          <p:cNvPr id="10" name="Text Placeholder 9"/>
          <p:cNvSpPr>
            <a:spLocks noGrp="1"/>
          </p:cNvSpPr>
          <p:nvPr>
            <p:ph type="body" sz="quarter" idx="11"/>
          </p:nvPr>
        </p:nvSpPr>
        <p:spPr/>
        <p:txBody>
          <a:bodyPr lIns="91440" tIns="45720" rIns="91440" bIns="45720" anchor="t">
            <a:normAutofit fontScale="70000" lnSpcReduction="20000"/>
          </a:bodyPr>
          <a:lstStyle/>
          <a:p>
            <a:r>
              <a:rPr lang="en-GB">
                <a:latin typeface="Arial"/>
                <a:cs typeface="Arial"/>
              </a:rPr>
              <a:t>16</a:t>
            </a:r>
            <a:r>
              <a:rPr lang="en-GB" baseline="30000">
                <a:latin typeface="Arial"/>
                <a:cs typeface="Arial"/>
              </a:rPr>
              <a:t>th</a:t>
            </a:r>
            <a:r>
              <a:rPr lang="en-GB">
                <a:latin typeface="Arial"/>
                <a:cs typeface="Arial"/>
              </a:rPr>
              <a:t> June 2022</a:t>
            </a:r>
            <a:endParaRPr lang="en-GB"/>
          </a:p>
        </p:txBody>
      </p:sp>
      <p:pic>
        <p:nvPicPr>
          <p:cNvPr id="9" name="Picture Placeholder 7">
            <a:extLst>
              <a:ext uri="{FF2B5EF4-FFF2-40B4-BE49-F238E27FC236}">
                <a16:creationId xmlns:a16="http://schemas.microsoft.com/office/drawing/2014/main" id="{E57F81E8-2E63-4681-BFB5-2D4C2B07ABE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7" r="27"/>
          <a:stretch/>
        </p:blipFill>
        <p:spPr>
          <a:xfrm>
            <a:off x="0" y="2571752"/>
            <a:ext cx="9144000" cy="2571751"/>
          </a:xfrm>
          <a:prstGeom prst="rect">
            <a:avLst/>
          </a:prstGeom>
          <a:solidFill>
            <a:schemeClr val="tx2">
              <a:lumMod val="40000"/>
              <a:lumOff val="60000"/>
            </a:schemeClr>
          </a:solidFill>
        </p:spPr>
      </p:pic>
    </p:spTree>
    <p:extLst>
      <p:ext uri="{BB962C8B-B14F-4D97-AF65-F5344CB8AC3E}">
        <p14:creationId xmlns:p14="http://schemas.microsoft.com/office/powerpoint/2010/main" val="188731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B52DA-17DB-9DE8-0F33-DFEDF472F08F}"/>
              </a:ext>
            </a:extLst>
          </p:cNvPr>
          <p:cNvSpPr>
            <a:spLocks noGrp="1"/>
          </p:cNvSpPr>
          <p:nvPr>
            <p:ph type="body" sz="quarter" idx="10"/>
          </p:nvPr>
        </p:nvSpPr>
        <p:spPr>
          <a:xfrm>
            <a:off x="271422" y="780547"/>
            <a:ext cx="8337609" cy="3519992"/>
          </a:xfrm>
        </p:spPr>
        <p:txBody>
          <a:bodyPr/>
          <a:lstStyle/>
          <a:p>
            <a:pPr marL="0" indent="0">
              <a:buNone/>
            </a:pPr>
            <a:r>
              <a:rPr lang="en-GB"/>
              <a:t> </a:t>
            </a:r>
          </a:p>
        </p:txBody>
      </p:sp>
      <p:sp>
        <p:nvSpPr>
          <p:cNvPr id="3" name="Title 2">
            <a:extLst>
              <a:ext uri="{FF2B5EF4-FFF2-40B4-BE49-F238E27FC236}">
                <a16:creationId xmlns:a16="http://schemas.microsoft.com/office/drawing/2014/main" id="{A5736180-8D2B-53E9-E64A-D44225794AAF}"/>
              </a:ext>
            </a:extLst>
          </p:cNvPr>
          <p:cNvSpPr>
            <a:spLocks noGrp="1"/>
          </p:cNvSpPr>
          <p:nvPr>
            <p:ph type="title"/>
          </p:nvPr>
        </p:nvSpPr>
        <p:spPr/>
        <p:txBody>
          <a:bodyPr/>
          <a:lstStyle/>
          <a:p>
            <a:r>
              <a:rPr lang="en-GB" b="1"/>
              <a:t>Overachievement Bonus​</a:t>
            </a:r>
          </a:p>
        </p:txBody>
      </p:sp>
      <p:sp>
        <p:nvSpPr>
          <p:cNvPr id="5" name="TextBox 4">
            <a:extLst>
              <a:ext uri="{FF2B5EF4-FFF2-40B4-BE49-F238E27FC236}">
                <a16:creationId xmlns:a16="http://schemas.microsoft.com/office/drawing/2014/main" id="{4B3DE141-0760-3ED0-CBF5-4A31C33D4253}"/>
              </a:ext>
            </a:extLst>
          </p:cNvPr>
          <p:cNvSpPr txBox="1"/>
          <p:nvPr/>
        </p:nvSpPr>
        <p:spPr>
          <a:xfrm>
            <a:off x="2286000" y="2386469"/>
            <a:ext cx="4572000" cy="369332"/>
          </a:xfrm>
          <a:prstGeom prst="rect">
            <a:avLst/>
          </a:prstGeom>
          <a:noFill/>
        </p:spPr>
        <p:txBody>
          <a:bodyPr wrap="square">
            <a:spAutoFit/>
          </a:bodyPr>
          <a:lstStyle/>
          <a:p>
            <a:r>
              <a:rPr lang="en-GB"/>
              <a:t> </a:t>
            </a:r>
          </a:p>
        </p:txBody>
      </p:sp>
      <p:sp>
        <p:nvSpPr>
          <p:cNvPr id="7" name="TextBox 6">
            <a:extLst>
              <a:ext uri="{FF2B5EF4-FFF2-40B4-BE49-F238E27FC236}">
                <a16:creationId xmlns:a16="http://schemas.microsoft.com/office/drawing/2014/main" id="{EFBC4E01-35F7-287D-CB2C-857E36A3A560}"/>
              </a:ext>
            </a:extLst>
          </p:cNvPr>
          <p:cNvSpPr txBox="1"/>
          <p:nvPr/>
        </p:nvSpPr>
        <p:spPr>
          <a:xfrm>
            <a:off x="410925" y="1145731"/>
            <a:ext cx="8198107" cy="2585323"/>
          </a:xfrm>
          <a:prstGeom prst="rect">
            <a:avLst/>
          </a:prstGeom>
          <a:noFill/>
        </p:spPr>
        <p:txBody>
          <a:bodyPr wrap="square">
            <a:spAutoFit/>
          </a:bodyPr>
          <a:lstStyle/>
          <a:p>
            <a:r>
              <a:rPr lang="en-GB"/>
              <a:t>CITB want to incentivise providers to overachieve on sustained employment.  Therefore, an overachievement bonus will be paid on the number of individuals who sustain employment for 6 months.​</a:t>
            </a:r>
          </a:p>
          <a:p>
            <a:endParaRPr lang="en-GB"/>
          </a:p>
          <a:p>
            <a:r>
              <a:rPr lang="en-GB"/>
              <a:t>The bonus is triggered when the provider achieves over the 30% target up to a maximum of 40%.</a:t>
            </a:r>
          </a:p>
          <a:p>
            <a:endParaRPr lang="en-GB"/>
          </a:p>
          <a:p>
            <a:r>
              <a:rPr lang="en-GB"/>
              <a:t>This bonus will be calculated annually and paid at 3 points specified in the contract.​</a:t>
            </a:r>
          </a:p>
        </p:txBody>
      </p:sp>
    </p:spTree>
    <p:extLst>
      <p:ext uri="{BB962C8B-B14F-4D97-AF65-F5344CB8AC3E}">
        <p14:creationId xmlns:p14="http://schemas.microsoft.com/office/powerpoint/2010/main" val="221102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95278" y="1053701"/>
            <a:ext cx="8585585" cy="3727847"/>
          </a:xfrm>
        </p:spPr>
        <p:txBody>
          <a:bodyPr/>
          <a:lstStyle/>
          <a:p>
            <a:pPr>
              <a:buFont typeface="Arial" panose="020B0604020202020204" pitchFamily="34" charset="0"/>
              <a:buChar char="•"/>
            </a:pPr>
            <a:r>
              <a:rPr lang="en-US" sz="1800" b="1"/>
              <a:t>Delta Portal</a:t>
            </a:r>
          </a:p>
          <a:p>
            <a:pPr>
              <a:buFont typeface="Arial" panose="020B0604020202020204" pitchFamily="34" charset="0"/>
              <a:buChar char="•"/>
            </a:pPr>
            <a:r>
              <a:rPr lang="en-US" b="1">
                <a:solidFill>
                  <a:schemeClr val="bg2">
                    <a:lumMod val="10000"/>
                  </a:schemeClr>
                </a:solidFill>
              </a:rPr>
              <a:t>Scoring/Assessment Criteria</a:t>
            </a:r>
          </a:p>
          <a:p>
            <a:pPr>
              <a:buFont typeface="Arial" panose="020B0604020202020204" pitchFamily="34" charset="0"/>
              <a:buChar char="•"/>
            </a:pPr>
            <a:r>
              <a:rPr lang="en-US" sz="1800" b="1"/>
              <a:t>Timelines</a:t>
            </a:r>
          </a:p>
        </p:txBody>
      </p:sp>
      <p:sp>
        <p:nvSpPr>
          <p:cNvPr id="5" name="Title 4"/>
          <p:cNvSpPr>
            <a:spLocks noGrp="1"/>
          </p:cNvSpPr>
          <p:nvPr>
            <p:ph type="title"/>
          </p:nvPr>
        </p:nvSpPr>
        <p:spPr/>
        <p:txBody>
          <a:bodyPr>
            <a:normAutofit fontScale="90000"/>
          </a:bodyPr>
          <a:lstStyle/>
          <a:p>
            <a:r>
              <a:rPr lang="en-US" sz="2400" b="1"/>
              <a:t>Commission Criteria</a:t>
            </a:r>
          </a:p>
        </p:txBody>
      </p:sp>
    </p:spTree>
    <p:extLst>
      <p:ext uri="{BB962C8B-B14F-4D97-AF65-F5344CB8AC3E}">
        <p14:creationId xmlns:p14="http://schemas.microsoft.com/office/powerpoint/2010/main" val="202627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95278" y="1053701"/>
            <a:ext cx="8585585" cy="3727847"/>
          </a:xfrm>
        </p:spPr>
        <p:txBody>
          <a:bodyPr/>
          <a:lstStyle/>
          <a:p>
            <a:pPr>
              <a:buFont typeface="Arial" panose="020B0604020202020204" pitchFamily="34" charset="0"/>
              <a:buChar char="•"/>
            </a:pPr>
            <a:r>
              <a:rPr lang="en-GB">
                <a:hlinkClick r:id="rId2"/>
              </a:rPr>
              <a:t>Procurement, Contract &amp; Tender Management - Delta </a:t>
            </a:r>
            <a:r>
              <a:rPr lang="en-GB" err="1">
                <a:hlinkClick r:id="rId2"/>
              </a:rPr>
              <a:t>eSourcing</a:t>
            </a:r>
            <a:r>
              <a:rPr lang="en-GB">
                <a:hlinkClick r:id="rId2"/>
              </a:rPr>
              <a:t> (delta-esourcing.com)</a:t>
            </a:r>
            <a:endParaRPr lang="en-GB"/>
          </a:p>
          <a:p>
            <a:pPr>
              <a:buFont typeface="Arial" panose="020B0604020202020204" pitchFamily="34" charset="0"/>
              <a:buChar char="•"/>
            </a:pPr>
            <a:endParaRPr lang="en-US" sz="1800"/>
          </a:p>
        </p:txBody>
      </p:sp>
      <p:sp>
        <p:nvSpPr>
          <p:cNvPr id="5" name="Title 4"/>
          <p:cNvSpPr>
            <a:spLocks noGrp="1"/>
          </p:cNvSpPr>
          <p:nvPr>
            <p:ph type="title"/>
          </p:nvPr>
        </p:nvSpPr>
        <p:spPr/>
        <p:txBody>
          <a:bodyPr>
            <a:normAutofit fontScale="90000"/>
          </a:bodyPr>
          <a:lstStyle/>
          <a:p>
            <a:r>
              <a:rPr lang="en-US" sz="2400" b="1"/>
              <a:t>Delta – Creating an account</a:t>
            </a:r>
          </a:p>
        </p:txBody>
      </p:sp>
      <p:pic>
        <p:nvPicPr>
          <p:cNvPr id="3" name="Picture 2">
            <a:extLst>
              <a:ext uri="{FF2B5EF4-FFF2-40B4-BE49-F238E27FC236}">
                <a16:creationId xmlns:a16="http://schemas.microsoft.com/office/drawing/2014/main" id="{077C7EB9-BD32-48E5-A93A-6365C7C2F893}"/>
              </a:ext>
            </a:extLst>
          </p:cNvPr>
          <p:cNvPicPr>
            <a:picLocks noChangeAspect="1"/>
          </p:cNvPicPr>
          <p:nvPr/>
        </p:nvPicPr>
        <p:blipFill>
          <a:blip r:embed="rId3"/>
          <a:stretch>
            <a:fillRect/>
          </a:stretch>
        </p:blipFill>
        <p:spPr>
          <a:xfrm>
            <a:off x="1017871" y="2007135"/>
            <a:ext cx="6825531" cy="2610905"/>
          </a:xfrm>
          <a:prstGeom prst="rect">
            <a:avLst/>
          </a:prstGeom>
        </p:spPr>
      </p:pic>
      <p:sp>
        <p:nvSpPr>
          <p:cNvPr id="4" name="Oval 3">
            <a:extLst>
              <a:ext uri="{FF2B5EF4-FFF2-40B4-BE49-F238E27FC236}">
                <a16:creationId xmlns:a16="http://schemas.microsoft.com/office/drawing/2014/main" id="{D6E2F511-691F-4A4B-857A-27EE0DD888CB}"/>
              </a:ext>
            </a:extLst>
          </p:cNvPr>
          <p:cNvSpPr/>
          <p:nvPr/>
        </p:nvSpPr>
        <p:spPr>
          <a:xfrm>
            <a:off x="4325758" y="4039139"/>
            <a:ext cx="1417203" cy="525154"/>
          </a:xfrm>
          <a:prstGeom prst="ellipse">
            <a:avLst/>
          </a:prstGeom>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870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013996-08E5-4ABD-8B35-06076337EEDB}"/>
              </a:ext>
            </a:extLst>
          </p:cNvPr>
          <p:cNvPicPr>
            <a:picLocks noChangeAspect="1"/>
          </p:cNvPicPr>
          <p:nvPr/>
        </p:nvPicPr>
        <p:blipFill>
          <a:blip r:embed="rId2"/>
          <a:stretch>
            <a:fillRect/>
          </a:stretch>
        </p:blipFill>
        <p:spPr>
          <a:xfrm>
            <a:off x="2045941" y="939653"/>
            <a:ext cx="4762721" cy="3679755"/>
          </a:xfrm>
          <a:prstGeom prst="rect">
            <a:avLst/>
          </a:prstGeom>
        </p:spPr>
      </p:pic>
      <p:sp>
        <p:nvSpPr>
          <p:cNvPr id="5" name="Oval 4">
            <a:extLst>
              <a:ext uri="{FF2B5EF4-FFF2-40B4-BE49-F238E27FC236}">
                <a16:creationId xmlns:a16="http://schemas.microsoft.com/office/drawing/2014/main" id="{232FB90B-6561-427E-813F-3B7DA3899769}"/>
              </a:ext>
            </a:extLst>
          </p:cNvPr>
          <p:cNvSpPr/>
          <p:nvPr/>
        </p:nvSpPr>
        <p:spPr>
          <a:xfrm>
            <a:off x="5881106" y="933075"/>
            <a:ext cx="480224" cy="251028"/>
          </a:xfrm>
          <a:prstGeom prst="ellipse">
            <a:avLst/>
          </a:prstGeom>
          <a:no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5CDBC27-A532-44E5-BBFB-67604B4B450D}"/>
              </a:ext>
            </a:extLst>
          </p:cNvPr>
          <p:cNvSpPr txBox="1"/>
          <p:nvPr/>
        </p:nvSpPr>
        <p:spPr>
          <a:xfrm>
            <a:off x="7131058" y="1661287"/>
            <a:ext cx="1460355" cy="523220"/>
          </a:xfrm>
          <a:prstGeom prst="rect">
            <a:avLst/>
          </a:prstGeom>
          <a:noFill/>
          <a:ln w="12700">
            <a:solidFill>
              <a:schemeClr val="accent2">
                <a:lumMod val="60000"/>
                <a:lumOff val="40000"/>
              </a:schemeClr>
            </a:solidFill>
          </a:ln>
        </p:spPr>
        <p:txBody>
          <a:bodyPr wrap="square" rtlCol="0">
            <a:spAutoFit/>
          </a:bodyPr>
          <a:lstStyle/>
          <a:p>
            <a:r>
              <a:rPr lang="en-GB" sz="1400"/>
              <a:t>Register for an account</a:t>
            </a:r>
          </a:p>
        </p:txBody>
      </p:sp>
      <p:cxnSp>
        <p:nvCxnSpPr>
          <p:cNvPr id="10" name="Straight Arrow Connector 9">
            <a:extLst>
              <a:ext uri="{FF2B5EF4-FFF2-40B4-BE49-F238E27FC236}">
                <a16:creationId xmlns:a16="http://schemas.microsoft.com/office/drawing/2014/main" id="{80D4ED12-F7A6-4563-8F4C-9EBA93C024A8}"/>
              </a:ext>
            </a:extLst>
          </p:cNvPr>
          <p:cNvCxnSpPr>
            <a:cxnSpLocks/>
            <a:stCxn id="6" idx="0"/>
            <a:endCxn id="5" idx="5"/>
          </p:cNvCxnSpPr>
          <p:nvPr/>
        </p:nvCxnSpPr>
        <p:spPr>
          <a:xfrm flipH="1" flipV="1">
            <a:off x="6291003" y="1147341"/>
            <a:ext cx="1570233" cy="513946"/>
          </a:xfrm>
          <a:prstGeom prst="straightConnector1">
            <a:avLst/>
          </a:prstGeom>
          <a:ln>
            <a:solidFill>
              <a:schemeClr val="accent2">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1" name="Title 4">
            <a:extLst>
              <a:ext uri="{FF2B5EF4-FFF2-40B4-BE49-F238E27FC236}">
                <a16:creationId xmlns:a16="http://schemas.microsoft.com/office/drawing/2014/main" id="{F8CFE588-02CE-478D-8424-7115E9038519}"/>
              </a:ext>
            </a:extLst>
          </p:cNvPr>
          <p:cNvSpPr txBox="1">
            <a:spLocks/>
          </p:cNvSpPr>
          <p:nvPr/>
        </p:nvSpPr>
        <p:spPr>
          <a:xfrm>
            <a:off x="295099" y="361952"/>
            <a:ext cx="8466314" cy="37389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b="1">
                <a:solidFill>
                  <a:schemeClr val="accent2"/>
                </a:solidFill>
              </a:rPr>
              <a:t>Delta – Creating an account</a:t>
            </a:r>
          </a:p>
        </p:txBody>
      </p:sp>
    </p:spTree>
    <p:extLst>
      <p:ext uri="{BB962C8B-B14F-4D97-AF65-F5344CB8AC3E}">
        <p14:creationId xmlns:p14="http://schemas.microsoft.com/office/powerpoint/2010/main" val="99470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2795EF-957B-EE51-0AED-F80C93738ECD}"/>
              </a:ext>
            </a:extLst>
          </p:cNvPr>
          <p:cNvPicPr>
            <a:picLocks noGrp="1" noChangeAspect="1"/>
          </p:cNvPicPr>
          <p:nvPr>
            <p:ph type="pic" sz="quarter" idx="10"/>
          </p:nvPr>
        </p:nvPicPr>
        <p:blipFill>
          <a:blip r:embed="rId2"/>
          <a:srcRect t="5661" b="5661"/>
          <a:stretch>
            <a:fillRect/>
          </a:stretch>
        </p:blipFill>
        <p:spPr>
          <a:xfrm>
            <a:off x="0" y="1052053"/>
            <a:ext cx="9144000" cy="4922928"/>
          </a:xfrm>
          <a:prstGeom prst="rect">
            <a:avLst/>
          </a:prstGeom>
        </p:spPr>
      </p:pic>
      <p:sp>
        <p:nvSpPr>
          <p:cNvPr id="6" name="TextBox 5">
            <a:extLst>
              <a:ext uri="{FF2B5EF4-FFF2-40B4-BE49-F238E27FC236}">
                <a16:creationId xmlns:a16="http://schemas.microsoft.com/office/drawing/2014/main" id="{7D9E417E-AAC2-5CF8-F01D-44F60F10FC9C}"/>
              </a:ext>
            </a:extLst>
          </p:cNvPr>
          <p:cNvSpPr txBox="1"/>
          <p:nvPr/>
        </p:nvSpPr>
        <p:spPr>
          <a:xfrm>
            <a:off x="1224117" y="1602253"/>
            <a:ext cx="6427838" cy="1200329"/>
          </a:xfrm>
          <a:prstGeom prst="rect">
            <a:avLst/>
          </a:prstGeom>
          <a:noFill/>
        </p:spPr>
        <p:txBody>
          <a:bodyPr wrap="square">
            <a:spAutoFit/>
          </a:bodyPr>
          <a:lstStyle/>
          <a:p>
            <a:pPr algn="ctr"/>
            <a:r>
              <a:rPr lang="en-GB" b="1" i="0">
                <a:solidFill>
                  <a:srgbClr val="B1006E"/>
                </a:solidFill>
                <a:effectLst/>
                <a:latin typeface="Arial" panose="020B0604020202020204" pitchFamily="34" charset="0"/>
              </a:rPr>
              <a:t>Delta access code</a:t>
            </a:r>
            <a:r>
              <a:rPr lang="en-GB" b="0" i="0">
                <a:solidFill>
                  <a:srgbClr val="B1006E"/>
                </a:solidFill>
                <a:effectLst/>
                <a:latin typeface="Arial" panose="020B0604020202020204" pitchFamily="34" charset="0"/>
              </a:rPr>
              <a:t>:</a:t>
            </a:r>
          </a:p>
          <a:p>
            <a:pPr algn="ctr"/>
            <a:endParaRPr lang="en-GB" b="0" i="0">
              <a:solidFill>
                <a:srgbClr val="B1006E"/>
              </a:solidFill>
              <a:effectLst/>
              <a:latin typeface="Arial" panose="020B0604020202020204" pitchFamily="34" charset="0"/>
            </a:endParaRPr>
          </a:p>
          <a:p>
            <a:pPr algn="ctr"/>
            <a:r>
              <a:rPr lang="en-GB" b="0" i="0">
                <a:solidFill>
                  <a:srgbClr val="252525"/>
                </a:solidFill>
                <a:effectLst/>
                <a:latin typeface="Arial" panose="020B0604020202020204" pitchFamily="34" charset="0"/>
                <a:hlinkClick r:id="rId3"/>
              </a:rPr>
              <a:t>https://www.delta-esourcing.com/respond/9DJQBCSS28</a:t>
            </a:r>
            <a:endParaRPr lang="en-GB" b="0" i="0">
              <a:solidFill>
                <a:srgbClr val="252525"/>
              </a:solidFill>
              <a:effectLst/>
              <a:latin typeface="Arial" panose="020B0604020202020204" pitchFamily="34" charset="0"/>
            </a:endParaRPr>
          </a:p>
          <a:p>
            <a:pPr algn="ctr"/>
            <a:endParaRPr lang="en-GB"/>
          </a:p>
        </p:txBody>
      </p:sp>
      <p:sp>
        <p:nvSpPr>
          <p:cNvPr id="10" name="TextBox 9">
            <a:extLst>
              <a:ext uri="{FF2B5EF4-FFF2-40B4-BE49-F238E27FC236}">
                <a16:creationId xmlns:a16="http://schemas.microsoft.com/office/drawing/2014/main" id="{070D6900-A2A0-394B-A62A-BDA2CEFF8FDA}"/>
              </a:ext>
            </a:extLst>
          </p:cNvPr>
          <p:cNvSpPr txBox="1"/>
          <p:nvPr/>
        </p:nvSpPr>
        <p:spPr>
          <a:xfrm>
            <a:off x="437536" y="401441"/>
            <a:ext cx="4670322" cy="461665"/>
          </a:xfrm>
          <a:prstGeom prst="rect">
            <a:avLst/>
          </a:prstGeom>
          <a:noFill/>
        </p:spPr>
        <p:txBody>
          <a:bodyPr wrap="square">
            <a:spAutoFit/>
          </a:bodyPr>
          <a:lstStyle/>
          <a:p>
            <a:r>
              <a:rPr lang="en-GB" sz="2400" b="1">
                <a:solidFill>
                  <a:srgbClr val="B1006E"/>
                </a:solidFill>
              </a:rPr>
              <a:t>Delta</a:t>
            </a:r>
          </a:p>
        </p:txBody>
      </p:sp>
    </p:spTree>
    <p:extLst>
      <p:ext uri="{BB962C8B-B14F-4D97-AF65-F5344CB8AC3E}">
        <p14:creationId xmlns:p14="http://schemas.microsoft.com/office/powerpoint/2010/main" val="25099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C3921B-B149-48F3-B68F-33BA5189DEBF}"/>
              </a:ext>
            </a:extLst>
          </p:cNvPr>
          <p:cNvSpPr>
            <a:spLocks noGrp="1"/>
          </p:cNvSpPr>
          <p:nvPr>
            <p:ph type="title"/>
          </p:nvPr>
        </p:nvSpPr>
        <p:spPr/>
        <p:txBody>
          <a:bodyPr>
            <a:normAutofit fontScale="90000"/>
          </a:bodyPr>
          <a:lstStyle/>
          <a:p>
            <a:r>
              <a:rPr lang="en-US" b="1"/>
              <a:t>Scoring/Assessment Criteria</a:t>
            </a:r>
          </a:p>
        </p:txBody>
      </p:sp>
      <p:graphicFrame>
        <p:nvGraphicFramePr>
          <p:cNvPr id="4" name="Table 3">
            <a:extLst>
              <a:ext uri="{FF2B5EF4-FFF2-40B4-BE49-F238E27FC236}">
                <a16:creationId xmlns:a16="http://schemas.microsoft.com/office/drawing/2014/main" id="{86C41247-44DA-4B8F-BB9E-AD949FAD8713}"/>
              </a:ext>
            </a:extLst>
          </p:cNvPr>
          <p:cNvGraphicFramePr>
            <a:graphicFrameLocks noGrp="1"/>
          </p:cNvGraphicFramePr>
          <p:nvPr>
            <p:extLst>
              <p:ext uri="{D42A27DB-BD31-4B8C-83A1-F6EECF244321}">
                <p14:modId xmlns:p14="http://schemas.microsoft.com/office/powerpoint/2010/main" val="3990120100"/>
              </p:ext>
            </p:extLst>
          </p:nvPr>
        </p:nvGraphicFramePr>
        <p:xfrm>
          <a:off x="461818" y="672239"/>
          <a:ext cx="7813964" cy="3897276"/>
        </p:xfrm>
        <a:graphic>
          <a:graphicData uri="http://schemas.openxmlformats.org/drawingml/2006/table">
            <a:tbl>
              <a:tblPr firstRow="1" firstCol="1">
                <a:tableStyleId>{5C22544A-7EE6-4342-B048-85BDC9FD1C3A}</a:tableStyleId>
              </a:tblPr>
              <a:tblGrid>
                <a:gridCol w="7199675">
                  <a:extLst>
                    <a:ext uri="{9D8B030D-6E8A-4147-A177-3AD203B41FA5}">
                      <a16:colId xmlns:a16="http://schemas.microsoft.com/office/drawing/2014/main" val="1341754039"/>
                    </a:ext>
                  </a:extLst>
                </a:gridCol>
                <a:gridCol w="614289">
                  <a:extLst>
                    <a:ext uri="{9D8B030D-6E8A-4147-A177-3AD203B41FA5}">
                      <a16:colId xmlns:a16="http://schemas.microsoft.com/office/drawing/2014/main" val="3497536373"/>
                    </a:ext>
                  </a:extLst>
                </a:gridCol>
              </a:tblGrid>
              <a:tr h="236186">
                <a:tc>
                  <a:txBody>
                    <a:bodyPr/>
                    <a:lstStyle/>
                    <a:p>
                      <a:pPr>
                        <a:lnSpc>
                          <a:spcPct val="115000"/>
                        </a:lnSpc>
                        <a:spcAft>
                          <a:spcPts val="1000"/>
                        </a:spcAft>
                      </a:pPr>
                      <a:r>
                        <a:rPr lang="en-GB" sz="1050">
                          <a:effectLst/>
                        </a:rPr>
                        <a:t>Recruiting for success - </a:t>
                      </a:r>
                      <a:r>
                        <a:rPr lang="en-GB" sz="1050" b="0">
                          <a:effectLst/>
                        </a:rPr>
                        <a:t>Explain how you will source the individuals, detail your initial assessment, what criteria will you apply to an employment and site ready person who has the propensity to sustain employment in the construction industry and the commitment of the individual  </a:t>
                      </a:r>
                      <a:endParaRPr lang="en-GB" sz="1050">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tc>
                <a:tc>
                  <a:txBody>
                    <a:bodyPr/>
                    <a:lstStyle/>
                    <a:p>
                      <a:pPr algn="ctr">
                        <a:lnSpc>
                          <a:spcPct val="115000"/>
                        </a:lnSpc>
                        <a:spcAft>
                          <a:spcPts val="1000"/>
                        </a:spcAft>
                      </a:pPr>
                      <a:r>
                        <a:rPr lang="en-GB" sz="1050" b="1">
                          <a:solidFill>
                            <a:schemeClr val="tx1">
                              <a:lumMod val="50000"/>
                            </a:schemeClr>
                          </a:solidFill>
                          <a:effectLst/>
                        </a:rPr>
                        <a:t>25%</a:t>
                      </a:r>
                      <a:endParaRPr lang="en-GB" sz="1050" b="1">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solidFill>
                      <a:schemeClr val="bg1">
                        <a:lumMod val="85000"/>
                      </a:schemeClr>
                    </a:solidFill>
                  </a:tcPr>
                </a:tc>
                <a:extLst>
                  <a:ext uri="{0D108BD9-81ED-4DB2-BD59-A6C34878D82A}">
                    <a16:rowId xmlns:a16="http://schemas.microsoft.com/office/drawing/2014/main" val="746680603"/>
                  </a:ext>
                </a:extLst>
              </a:tr>
              <a:tr h="755944">
                <a:tc>
                  <a:txBody>
                    <a:bodyPr/>
                    <a:lstStyle/>
                    <a:p>
                      <a:pPr>
                        <a:lnSpc>
                          <a:spcPct val="115000"/>
                        </a:lnSpc>
                        <a:spcAft>
                          <a:spcPts val="1000"/>
                        </a:spcAft>
                      </a:pPr>
                      <a:r>
                        <a:rPr lang="en-GB" sz="1050">
                          <a:effectLst/>
                        </a:rPr>
                        <a:t>Quality and support - </a:t>
                      </a:r>
                      <a:r>
                        <a:rPr lang="en-GB" sz="1050" b="0">
                          <a:effectLst/>
                        </a:rPr>
                        <a:t>Explain how you will design and develop your support plans.   Describe the suite of support interventions you will have available for use on the individual Employment and Support Plan (ESP). CITB will supply the ESP document to be submitted as evidence for the Job Start, 3- and 6-months’ support plan review which must be signed by individual and work coach/mentor.   </a:t>
                      </a:r>
                      <a:endParaRPr lang="en-GB" sz="1050" b="0">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tc>
                <a:tc>
                  <a:txBody>
                    <a:bodyPr/>
                    <a:lstStyle/>
                    <a:p>
                      <a:pPr algn="ctr">
                        <a:lnSpc>
                          <a:spcPct val="115000"/>
                        </a:lnSpc>
                        <a:spcAft>
                          <a:spcPts val="1000"/>
                        </a:spcAft>
                      </a:pPr>
                      <a:r>
                        <a:rPr lang="en-GB" sz="1050" b="1">
                          <a:effectLst/>
                        </a:rPr>
                        <a:t>25%</a:t>
                      </a:r>
                      <a:endParaRPr lang="en-GB" sz="1050" b="1">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solidFill>
                      <a:schemeClr val="bg1">
                        <a:lumMod val="85000"/>
                      </a:schemeClr>
                    </a:solidFill>
                  </a:tcPr>
                </a:tc>
                <a:extLst>
                  <a:ext uri="{0D108BD9-81ED-4DB2-BD59-A6C34878D82A}">
                    <a16:rowId xmlns:a16="http://schemas.microsoft.com/office/drawing/2014/main" val="127359431"/>
                  </a:ext>
                </a:extLst>
              </a:tr>
              <a:tr h="653297">
                <a:tc>
                  <a:txBody>
                    <a:bodyPr/>
                    <a:lstStyle/>
                    <a:p>
                      <a:pPr>
                        <a:lnSpc>
                          <a:spcPct val="115000"/>
                        </a:lnSpc>
                        <a:spcAft>
                          <a:spcPts val="1000"/>
                        </a:spcAft>
                      </a:pPr>
                      <a:r>
                        <a:rPr lang="en-GB" sz="1050">
                          <a:effectLst/>
                        </a:rPr>
                        <a:t>Working with employers - </a:t>
                      </a:r>
                      <a:r>
                        <a:rPr lang="en-GB" sz="1050" b="0">
                          <a:effectLst/>
                        </a:rPr>
                        <a:t>Describe your links with construction employers in the area in which you intend to operate and clearly demonstrate the demand for employment in this area.  Detail the employers you are working with and the likely construction occupations with current opportunities that are available.  </a:t>
                      </a:r>
                      <a:endParaRPr lang="en-GB" sz="1050" b="0">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tc>
                <a:tc>
                  <a:txBody>
                    <a:bodyPr/>
                    <a:lstStyle/>
                    <a:p>
                      <a:pPr algn="ctr">
                        <a:lnSpc>
                          <a:spcPct val="115000"/>
                        </a:lnSpc>
                        <a:spcAft>
                          <a:spcPts val="1000"/>
                        </a:spcAft>
                      </a:pPr>
                      <a:r>
                        <a:rPr lang="en-GB" sz="1050" b="1">
                          <a:effectLst/>
                        </a:rPr>
                        <a:t>25%</a:t>
                      </a:r>
                      <a:endParaRPr lang="en-GB" sz="1050" b="1">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solidFill>
                      <a:schemeClr val="bg1">
                        <a:lumMod val="85000"/>
                      </a:schemeClr>
                    </a:solidFill>
                  </a:tcPr>
                </a:tc>
                <a:extLst>
                  <a:ext uri="{0D108BD9-81ED-4DB2-BD59-A6C34878D82A}">
                    <a16:rowId xmlns:a16="http://schemas.microsoft.com/office/drawing/2014/main" val="1004446202"/>
                  </a:ext>
                </a:extLst>
              </a:tr>
              <a:tr h="653297">
                <a:tc>
                  <a:txBody>
                    <a:bodyPr/>
                    <a:lstStyle/>
                    <a:p>
                      <a:pPr>
                        <a:lnSpc>
                          <a:spcPct val="115000"/>
                        </a:lnSpc>
                        <a:spcAft>
                          <a:spcPts val="1000"/>
                        </a:spcAft>
                      </a:pPr>
                      <a:r>
                        <a:rPr lang="en-GB" sz="1050">
                          <a:effectLst/>
                        </a:rPr>
                        <a:t>Profile of outputs include cost breakdown - </a:t>
                      </a:r>
                      <a:r>
                        <a:rPr lang="en-GB" sz="1050" b="0">
                          <a:effectLst/>
                        </a:rPr>
                        <a:t>Provide forecasted outputs in the attached with number of individuals you intend to recruit into employment for Y1-Y3. Please provide an overall costing showing a breakdown of your fixed costs against the key stages / main deliverables and any expenses. </a:t>
                      </a:r>
                      <a:endParaRPr lang="en-GB" sz="1050" b="0">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tc>
                <a:tc>
                  <a:txBody>
                    <a:bodyPr/>
                    <a:lstStyle/>
                    <a:p>
                      <a:pPr algn="ctr">
                        <a:lnSpc>
                          <a:spcPct val="115000"/>
                        </a:lnSpc>
                        <a:spcAft>
                          <a:spcPts val="1000"/>
                        </a:spcAft>
                      </a:pPr>
                      <a:r>
                        <a:rPr lang="en-GB" sz="1050" b="1">
                          <a:effectLst/>
                        </a:rPr>
                        <a:t>10%</a:t>
                      </a:r>
                      <a:endParaRPr lang="en-GB" sz="1050" b="1">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solidFill>
                      <a:schemeClr val="bg1">
                        <a:lumMod val="85000"/>
                      </a:schemeClr>
                    </a:solidFill>
                  </a:tcPr>
                </a:tc>
                <a:extLst>
                  <a:ext uri="{0D108BD9-81ED-4DB2-BD59-A6C34878D82A}">
                    <a16:rowId xmlns:a16="http://schemas.microsoft.com/office/drawing/2014/main" val="3793412"/>
                  </a:ext>
                </a:extLst>
              </a:tr>
              <a:tr h="644993">
                <a:tc>
                  <a:txBody>
                    <a:bodyPr/>
                    <a:lstStyle/>
                    <a:p>
                      <a:pPr>
                        <a:lnSpc>
                          <a:spcPct val="115000"/>
                        </a:lnSpc>
                        <a:spcAft>
                          <a:spcPts val="1000"/>
                        </a:spcAft>
                      </a:pPr>
                      <a:r>
                        <a:rPr lang="en-GB" sz="1050">
                          <a:effectLst/>
                        </a:rPr>
                        <a:t>Data reporting and project management - </a:t>
                      </a:r>
                      <a:r>
                        <a:rPr lang="en-GB" sz="1050" b="0">
                          <a:effectLst/>
                        </a:rPr>
                        <a:t>Detail your resources, how the project will be managed and the roles of any partner organisations and their responsibilities in the governance structure. Explain how you will develop and track the new entrants to the 12 months stage and beyond and any data solutions you use to do this </a:t>
                      </a:r>
                      <a:endParaRPr lang="en-GB" sz="1050" b="0">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tc>
                <a:tc>
                  <a:txBody>
                    <a:bodyPr/>
                    <a:lstStyle/>
                    <a:p>
                      <a:pPr algn="ctr">
                        <a:lnSpc>
                          <a:spcPct val="115000"/>
                        </a:lnSpc>
                        <a:spcAft>
                          <a:spcPts val="1000"/>
                        </a:spcAft>
                      </a:pPr>
                      <a:r>
                        <a:rPr lang="en-GB" sz="1050" b="1">
                          <a:effectLst/>
                        </a:rPr>
                        <a:t>10%</a:t>
                      </a:r>
                      <a:endParaRPr lang="en-GB" sz="1050" b="1">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solidFill>
                      <a:schemeClr val="bg1">
                        <a:lumMod val="85000"/>
                      </a:schemeClr>
                    </a:solidFill>
                  </a:tcPr>
                </a:tc>
                <a:extLst>
                  <a:ext uri="{0D108BD9-81ED-4DB2-BD59-A6C34878D82A}">
                    <a16:rowId xmlns:a16="http://schemas.microsoft.com/office/drawing/2014/main" val="1299926842"/>
                  </a:ext>
                </a:extLst>
              </a:tr>
              <a:tr h="653297">
                <a:tc>
                  <a:txBody>
                    <a:bodyPr/>
                    <a:lstStyle/>
                    <a:p>
                      <a:pPr>
                        <a:lnSpc>
                          <a:spcPct val="115000"/>
                        </a:lnSpc>
                        <a:spcAft>
                          <a:spcPts val="1000"/>
                        </a:spcAft>
                      </a:pPr>
                      <a:r>
                        <a:rPr lang="en-GB" sz="1050">
                          <a:effectLst/>
                        </a:rPr>
                        <a:t>Sustainability and social value - </a:t>
                      </a:r>
                      <a:r>
                        <a:rPr lang="en-GB" sz="1050" b="0">
                          <a:effectLst/>
                        </a:rPr>
                        <a:t>provide details of how you will sustain the support solutions on cessation of CITB funding. In addition, please detail the social value that you expect to be delivered via this project, both in the short and long-term as a consequence of the successful delivery. </a:t>
                      </a:r>
                      <a:endParaRPr lang="en-GB" sz="1050" b="0">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tc>
                <a:tc>
                  <a:txBody>
                    <a:bodyPr/>
                    <a:lstStyle/>
                    <a:p>
                      <a:pPr algn="ctr">
                        <a:lnSpc>
                          <a:spcPct val="115000"/>
                        </a:lnSpc>
                        <a:spcAft>
                          <a:spcPts val="1000"/>
                        </a:spcAft>
                      </a:pPr>
                      <a:r>
                        <a:rPr lang="en-GB" sz="1050" b="1">
                          <a:effectLst/>
                        </a:rPr>
                        <a:t>5%</a:t>
                      </a:r>
                      <a:endParaRPr lang="en-GB" sz="1050" b="1">
                        <a:effectLst/>
                        <a:latin typeface="Arial" panose="020B0604020202020204" pitchFamily="34" charset="0"/>
                        <a:ea typeface="Calibri" panose="020F0502020204030204" pitchFamily="34" charset="0"/>
                        <a:cs typeface="Times New Roman" panose="02020603050405020304" pitchFamily="18" charset="0"/>
                      </a:endParaRPr>
                    </a:p>
                  </a:txBody>
                  <a:tcPr marL="33572" marR="33572" marT="0" marB="0" anchor="ctr">
                    <a:solidFill>
                      <a:schemeClr val="bg1">
                        <a:lumMod val="85000"/>
                      </a:schemeClr>
                    </a:solidFill>
                  </a:tcPr>
                </a:tc>
                <a:extLst>
                  <a:ext uri="{0D108BD9-81ED-4DB2-BD59-A6C34878D82A}">
                    <a16:rowId xmlns:a16="http://schemas.microsoft.com/office/drawing/2014/main" val="495188701"/>
                  </a:ext>
                </a:extLst>
              </a:tr>
            </a:tbl>
          </a:graphicData>
        </a:graphic>
      </p:graphicFrame>
    </p:spTree>
    <p:extLst>
      <p:ext uri="{BB962C8B-B14F-4D97-AF65-F5344CB8AC3E}">
        <p14:creationId xmlns:p14="http://schemas.microsoft.com/office/powerpoint/2010/main" val="283785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1F44D1-A938-43BF-B211-801910AFFD05}"/>
              </a:ext>
            </a:extLst>
          </p:cNvPr>
          <p:cNvSpPr>
            <a:spLocks noGrp="1"/>
          </p:cNvSpPr>
          <p:nvPr>
            <p:ph type="body" sz="quarter" idx="10"/>
          </p:nvPr>
        </p:nvSpPr>
        <p:spPr/>
        <p:txBody>
          <a:bodyPr/>
          <a:lstStyle/>
          <a:p>
            <a:endParaRPr lang="en-GB"/>
          </a:p>
        </p:txBody>
      </p:sp>
      <p:sp>
        <p:nvSpPr>
          <p:cNvPr id="3" name="Title 2">
            <a:extLst>
              <a:ext uri="{FF2B5EF4-FFF2-40B4-BE49-F238E27FC236}">
                <a16:creationId xmlns:a16="http://schemas.microsoft.com/office/drawing/2014/main" id="{85C3921B-B149-48F3-B68F-33BA5189DEBF}"/>
              </a:ext>
            </a:extLst>
          </p:cNvPr>
          <p:cNvSpPr>
            <a:spLocks noGrp="1"/>
          </p:cNvSpPr>
          <p:nvPr>
            <p:ph type="title"/>
          </p:nvPr>
        </p:nvSpPr>
        <p:spPr/>
        <p:txBody>
          <a:bodyPr>
            <a:normAutofit fontScale="90000"/>
          </a:bodyPr>
          <a:lstStyle/>
          <a:p>
            <a:r>
              <a:rPr lang="en-US" b="1"/>
              <a:t>Timelines</a:t>
            </a:r>
          </a:p>
        </p:txBody>
      </p:sp>
      <p:graphicFrame>
        <p:nvGraphicFramePr>
          <p:cNvPr id="4" name="Table 3">
            <a:extLst>
              <a:ext uri="{FF2B5EF4-FFF2-40B4-BE49-F238E27FC236}">
                <a16:creationId xmlns:a16="http://schemas.microsoft.com/office/drawing/2014/main" id="{B752AB65-1FDA-5562-0712-4BCFB3853B51}"/>
              </a:ext>
            </a:extLst>
          </p:cNvPr>
          <p:cNvGraphicFramePr>
            <a:graphicFrameLocks noGrp="1"/>
          </p:cNvGraphicFramePr>
          <p:nvPr>
            <p:extLst>
              <p:ext uri="{D42A27DB-BD31-4B8C-83A1-F6EECF244321}">
                <p14:modId xmlns:p14="http://schemas.microsoft.com/office/powerpoint/2010/main" val="1207138183"/>
              </p:ext>
            </p:extLst>
          </p:nvPr>
        </p:nvGraphicFramePr>
        <p:xfrm>
          <a:off x="271422" y="780547"/>
          <a:ext cx="8262977" cy="3752122"/>
        </p:xfrm>
        <a:graphic>
          <a:graphicData uri="http://schemas.openxmlformats.org/drawingml/2006/table">
            <a:tbl>
              <a:tblPr>
                <a:tableStyleId>{F5AB1C69-6EDB-4FF4-983F-18BD219EF322}</a:tableStyleId>
              </a:tblPr>
              <a:tblGrid>
                <a:gridCol w="4079411">
                  <a:extLst>
                    <a:ext uri="{9D8B030D-6E8A-4147-A177-3AD203B41FA5}">
                      <a16:colId xmlns:a16="http://schemas.microsoft.com/office/drawing/2014/main" val="70846640"/>
                    </a:ext>
                  </a:extLst>
                </a:gridCol>
                <a:gridCol w="4183566">
                  <a:extLst>
                    <a:ext uri="{9D8B030D-6E8A-4147-A177-3AD203B41FA5}">
                      <a16:colId xmlns:a16="http://schemas.microsoft.com/office/drawing/2014/main" val="663855724"/>
                    </a:ext>
                  </a:extLst>
                </a:gridCol>
              </a:tblGrid>
              <a:tr h="366755">
                <a:tc>
                  <a:txBody>
                    <a:bodyPr/>
                    <a:lstStyle/>
                    <a:p>
                      <a:pPr algn="l" fontAlgn="ctr"/>
                      <a:r>
                        <a:rPr lang="en-GB" sz="1600" u="none" strike="noStrike">
                          <a:effectLst/>
                        </a:rPr>
                        <a:t>Issue Invitation to Tender </a:t>
                      </a:r>
                      <a:endParaRPr lang="en-GB" sz="1600" b="0" i="0" u="none" strike="noStrike">
                        <a:solidFill>
                          <a:srgbClr val="000000"/>
                        </a:solidFill>
                        <a:effectLst/>
                        <a:latin typeface="Calibri" panose="020F0502020204030204" pitchFamily="34" charset="0"/>
                      </a:endParaRPr>
                    </a:p>
                  </a:txBody>
                  <a:tcPr marL="6350" marR="6350" marT="6350" marB="0" anchor="ctr">
                    <a:solidFill>
                      <a:schemeClr val="accent3">
                        <a:lumMod val="20000"/>
                        <a:lumOff val="80000"/>
                      </a:schemeClr>
                    </a:solidFill>
                  </a:tcPr>
                </a:tc>
                <a:tc>
                  <a:txBody>
                    <a:bodyPr/>
                    <a:lstStyle/>
                    <a:p>
                      <a:pPr algn="l" fontAlgn="b"/>
                      <a:r>
                        <a:rPr lang="en-GB" sz="1600" u="none" strike="noStrike">
                          <a:effectLst/>
                        </a:rPr>
                        <a:t>Monday 20th June 2022</a:t>
                      </a:r>
                      <a:endParaRPr lang="en-GB" sz="1600" b="0" i="0" u="none" strike="noStrike">
                        <a:solidFill>
                          <a:srgbClr val="000000"/>
                        </a:solidFill>
                        <a:effectLst/>
                        <a:latin typeface="Calibri" panose="020F0502020204030204" pitchFamily="34" charset="0"/>
                      </a:endParaRPr>
                    </a:p>
                  </a:txBody>
                  <a:tcPr marL="6350" marR="6350" marT="6350" marB="0" anchor="b">
                    <a:solidFill>
                      <a:schemeClr val="accent3">
                        <a:lumMod val="20000"/>
                        <a:lumOff val="80000"/>
                      </a:schemeClr>
                    </a:solidFill>
                  </a:tcPr>
                </a:tc>
                <a:extLst>
                  <a:ext uri="{0D108BD9-81ED-4DB2-BD59-A6C34878D82A}">
                    <a16:rowId xmlns:a16="http://schemas.microsoft.com/office/drawing/2014/main" val="1086880420"/>
                  </a:ext>
                </a:extLst>
              </a:tr>
              <a:tr h="606329">
                <a:tc>
                  <a:txBody>
                    <a:bodyPr/>
                    <a:lstStyle/>
                    <a:p>
                      <a:pPr algn="l" fontAlgn="ctr"/>
                      <a:r>
                        <a:rPr lang="en-GB" sz="1600" u="none" strike="noStrike">
                          <a:effectLst/>
                        </a:rPr>
                        <a:t>Deadline for receipt of Clarification Requests </a:t>
                      </a:r>
                      <a:endParaRPr lang="en-GB" sz="16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GB" sz="1600" u="none" strike="noStrike">
                          <a:effectLst/>
                        </a:rPr>
                        <a:t>Monday 4th July 2022</a:t>
                      </a:r>
                      <a:endParaRPr lang="en-GB"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4435896"/>
                  </a:ext>
                </a:extLst>
              </a:tr>
              <a:tr h="366755">
                <a:tc>
                  <a:txBody>
                    <a:bodyPr/>
                    <a:lstStyle/>
                    <a:p>
                      <a:pPr algn="l" fontAlgn="ctr"/>
                      <a:r>
                        <a:rPr lang="en-GB" sz="1600" u="none" strike="noStrike">
                          <a:effectLst/>
                        </a:rPr>
                        <a:t>Tender Submission Deadline </a:t>
                      </a:r>
                      <a:endParaRPr lang="en-GB" sz="1600" b="0" i="0" u="none" strike="noStrike">
                        <a:solidFill>
                          <a:srgbClr val="000000"/>
                        </a:solidFill>
                        <a:effectLst/>
                        <a:latin typeface="Calibri" panose="020F0502020204030204" pitchFamily="34" charset="0"/>
                      </a:endParaRPr>
                    </a:p>
                  </a:txBody>
                  <a:tcPr marL="6350" marR="6350" marT="6350" marB="0" anchor="ctr">
                    <a:solidFill>
                      <a:schemeClr val="accent3">
                        <a:lumMod val="20000"/>
                        <a:lumOff val="80000"/>
                      </a:schemeClr>
                    </a:solidFill>
                  </a:tcPr>
                </a:tc>
                <a:tc>
                  <a:txBody>
                    <a:bodyPr/>
                    <a:lstStyle/>
                    <a:p>
                      <a:pPr algn="l" fontAlgn="ctr"/>
                      <a:r>
                        <a:rPr lang="en-GB" sz="1600" u="none" strike="noStrike">
                          <a:effectLst/>
                        </a:rPr>
                        <a:t>Monday 18th July 2022</a:t>
                      </a:r>
                      <a:endParaRPr lang="en-GB" sz="1600" b="0" i="0" u="none" strike="noStrike">
                        <a:solidFill>
                          <a:srgbClr val="000000"/>
                        </a:solidFill>
                        <a:effectLst/>
                        <a:latin typeface="Calibri" panose="020F0502020204030204" pitchFamily="34" charset="0"/>
                      </a:endParaRPr>
                    </a:p>
                  </a:txBody>
                  <a:tcPr marL="6350" marR="6350" marT="6350" marB="0" anchor="ctr">
                    <a:solidFill>
                      <a:schemeClr val="accent3">
                        <a:lumMod val="20000"/>
                        <a:lumOff val="80000"/>
                      </a:schemeClr>
                    </a:solidFill>
                  </a:tcPr>
                </a:tc>
                <a:extLst>
                  <a:ext uri="{0D108BD9-81ED-4DB2-BD59-A6C34878D82A}">
                    <a16:rowId xmlns:a16="http://schemas.microsoft.com/office/drawing/2014/main" val="128153886"/>
                  </a:ext>
                </a:extLst>
              </a:tr>
              <a:tr h="606329">
                <a:tc>
                  <a:txBody>
                    <a:bodyPr/>
                    <a:lstStyle/>
                    <a:p>
                      <a:pPr algn="l" fontAlgn="ctr"/>
                      <a:r>
                        <a:rPr lang="en-GB" sz="1600" u="none" strike="noStrike">
                          <a:effectLst/>
                        </a:rPr>
                        <a:t>Evaluation of tenders</a:t>
                      </a:r>
                      <a:endParaRPr lang="en-GB" sz="16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GB" sz="1600" u="none" strike="noStrike">
                          <a:effectLst/>
                        </a:rPr>
                        <a:t>Tuesday 19th July - Tuesday 2nd August 2022</a:t>
                      </a:r>
                      <a:endParaRPr lang="en-GB"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4239873"/>
                  </a:ext>
                </a:extLst>
              </a:tr>
              <a:tr h="680395">
                <a:tc>
                  <a:txBody>
                    <a:bodyPr/>
                    <a:lstStyle/>
                    <a:p>
                      <a:pPr algn="l" fontAlgn="ctr"/>
                      <a:r>
                        <a:rPr lang="en-GB" sz="1600" u="none" strike="noStrike">
                          <a:effectLst/>
                        </a:rPr>
                        <a:t>Decision notified to all Tenderers </a:t>
                      </a:r>
                      <a:endParaRPr lang="en-GB" sz="1600" b="0" i="0" u="none" strike="noStrike">
                        <a:solidFill>
                          <a:srgbClr val="000000"/>
                        </a:solidFill>
                        <a:effectLst/>
                        <a:latin typeface="Calibri" panose="020F0502020204030204" pitchFamily="34" charset="0"/>
                      </a:endParaRPr>
                    </a:p>
                  </a:txBody>
                  <a:tcPr marL="6350" marR="6350" marT="6350" marB="0" anchor="ctr">
                    <a:solidFill>
                      <a:schemeClr val="accent3">
                        <a:lumMod val="20000"/>
                        <a:lumOff val="80000"/>
                      </a:schemeClr>
                    </a:solidFill>
                  </a:tcPr>
                </a:tc>
                <a:tc>
                  <a:txBody>
                    <a:bodyPr/>
                    <a:lstStyle/>
                    <a:p>
                      <a:pPr algn="l" fontAlgn="ctr"/>
                      <a:r>
                        <a:rPr lang="en-GB" sz="1600" u="none" strike="noStrike">
                          <a:effectLst/>
                        </a:rPr>
                        <a:t>Monday 8th August 2022</a:t>
                      </a:r>
                      <a:endParaRPr lang="en-GB" sz="1600" b="0" i="0" u="none" strike="noStrike">
                        <a:solidFill>
                          <a:srgbClr val="000000"/>
                        </a:solidFill>
                        <a:effectLst/>
                        <a:latin typeface="Calibri" panose="020F0502020204030204" pitchFamily="34" charset="0"/>
                      </a:endParaRPr>
                    </a:p>
                  </a:txBody>
                  <a:tcPr marL="6350" marR="6350" marT="6350" marB="0" anchor="ctr">
                    <a:solidFill>
                      <a:schemeClr val="accent3">
                        <a:lumMod val="20000"/>
                        <a:lumOff val="80000"/>
                      </a:schemeClr>
                    </a:solidFill>
                  </a:tcPr>
                </a:tc>
                <a:extLst>
                  <a:ext uri="{0D108BD9-81ED-4DB2-BD59-A6C34878D82A}">
                    <a16:rowId xmlns:a16="http://schemas.microsoft.com/office/drawing/2014/main" val="1537677836"/>
                  </a:ext>
                </a:extLst>
              </a:tr>
              <a:tr h="366755">
                <a:tc>
                  <a:txBody>
                    <a:bodyPr/>
                    <a:lstStyle/>
                    <a:p>
                      <a:pPr algn="l" fontAlgn="ctr"/>
                      <a:r>
                        <a:rPr lang="en-GB" sz="1600" u="none" strike="noStrike">
                          <a:effectLst/>
                        </a:rPr>
                        <a:t>Expiry of Standstill  </a:t>
                      </a:r>
                      <a:endParaRPr lang="en-GB" sz="16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GB" sz="1600" u="none" strike="noStrike">
                          <a:effectLst/>
                        </a:rPr>
                        <a:t>Friday 19th August 2022</a:t>
                      </a:r>
                      <a:endParaRPr lang="en-GB" sz="16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99185089"/>
                  </a:ext>
                </a:extLst>
              </a:tr>
              <a:tr h="392049">
                <a:tc>
                  <a:txBody>
                    <a:bodyPr/>
                    <a:lstStyle/>
                    <a:p>
                      <a:pPr algn="l" fontAlgn="ctr"/>
                      <a:r>
                        <a:rPr lang="en-GB" sz="1600" u="none" strike="noStrike">
                          <a:effectLst/>
                        </a:rPr>
                        <a:t>Contract Meetings</a:t>
                      </a:r>
                      <a:endParaRPr lang="en-GB" sz="1600" b="0" i="0" u="none" strike="noStrike">
                        <a:solidFill>
                          <a:srgbClr val="000000"/>
                        </a:solidFill>
                        <a:effectLst/>
                        <a:latin typeface="Calibri" panose="020F0502020204030204" pitchFamily="34" charset="0"/>
                      </a:endParaRPr>
                    </a:p>
                  </a:txBody>
                  <a:tcPr marL="6350" marR="6350" marT="6350" marB="0" anchor="ctr">
                    <a:solidFill>
                      <a:schemeClr val="accent3">
                        <a:lumMod val="20000"/>
                        <a:lumOff val="80000"/>
                      </a:schemeClr>
                    </a:solidFill>
                  </a:tcPr>
                </a:tc>
                <a:tc>
                  <a:txBody>
                    <a:bodyPr/>
                    <a:lstStyle/>
                    <a:p>
                      <a:pPr algn="l" fontAlgn="ctr"/>
                      <a:r>
                        <a:rPr lang="en-GB" sz="1600" u="none" strike="noStrike">
                          <a:effectLst/>
                        </a:rPr>
                        <a:t>To start Monday 22nd August 2022</a:t>
                      </a:r>
                      <a:endParaRPr lang="en-GB" sz="1600" b="0" i="0" u="none" strike="noStrike">
                        <a:solidFill>
                          <a:srgbClr val="000000"/>
                        </a:solidFill>
                        <a:effectLst/>
                        <a:latin typeface="Calibri" panose="020F0502020204030204" pitchFamily="34" charset="0"/>
                      </a:endParaRPr>
                    </a:p>
                  </a:txBody>
                  <a:tcPr marL="6350" marR="6350" marT="6350" marB="0" anchor="ctr">
                    <a:solidFill>
                      <a:schemeClr val="accent3">
                        <a:lumMod val="20000"/>
                        <a:lumOff val="80000"/>
                      </a:schemeClr>
                    </a:solidFill>
                  </a:tcPr>
                </a:tc>
                <a:extLst>
                  <a:ext uri="{0D108BD9-81ED-4DB2-BD59-A6C34878D82A}">
                    <a16:rowId xmlns:a16="http://schemas.microsoft.com/office/drawing/2014/main" val="622787226"/>
                  </a:ext>
                </a:extLst>
              </a:tr>
              <a:tr h="366755">
                <a:tc>
                  <a:txBody>
                    <a:bodyPr/>
                    <a:lstStyle/>
                    <a:p>
                      <a:pPr algn="l" fontAlgn="ctr"/>
                      <a:r>
                        <a:rPr lang="en-GB" sz="1600" b="1" u="none" strike="noStrike">
                          <a:effectLst/>
                        </a:rPr>
                        <a:t>Commission Start Date</a:t>
                      </a:r>
                      <a:endParaRPr lang="en-GB" sz="16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GB" sz="1600" b="1" u="none" strike="noStrike">
                          <a:effectLst/>
                        </a:rPr>
                        <a:t>Thursday 1st September 2022</a:t>
                      </a:r>
                      <a:endParaRPr lang="en-GB"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13822915"/>
                  </a:ext>
                </a:extLst>
              </a:tr>
            </a:tbl>
          </a:graphicData>
        </a:graphic>
      </p:graphicFrame>
    </p:spTree>
    <p:extLst>
      <p:ext uri="{BB962C8B-B14F-4D97-AF65-F5344CB8AC3E}">
        <p14:creationId xmlns:p14="http://schemas.microsoft.com/office/powerpoint/2010/main" val="381949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balloons&#10;&#10;Description automatically generated with medium confidence">
            <a:extLst>
              <a:ext uri="{FF2B5EF4-FFF2-40B4-BE49-F238E27FC236}">
                <a16:creationId xmlns:a16="http://schemas.microsoft.com/office/drawing/2014/main" id="{7586A580-80ED-4945-A393-6444F6D78D6D}"/>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2578" b="12578"/>
          <a:stretch>
            <a:fillRect/>
          </a:stretch>
        </p:blipFill>
        <p:spPr>
          <a:xfrm>
            <a:off x="297542" y="430936"/>
            <a:ext cx="8280400" cy="4131920"/>
          </a:xfrm>
        </p:spPr>
      </p:pic>
      <p:sp>
        <p:nvSpPr>
          <p:cNvPr id="15" name="Title 5">
            <a:extLst>
              <a:ext uri="{FF2B5EF4-FFF2-40B4-BE49-F238E27FC236}">
                <a16:creationId xmlns:a16="http://schemas.microsoft.com/office/drawing/2014/main" id="{5E20CDB5-F3FE-4017-A487-954C216FC103}"/>
              </a:ext>
            </a:extLst>
          </p:cNvPr>
          <p:cNvSpPr txBox="1">
            <a:spLocks/>
          </p:cNvSpPr>
          <p:nvPr/>
        </p:nvSpPr>
        <p:spPr>
          <a:xfrm>
            <a:off x="140619" y="153204"/>
            <a:ext cx="2479210" cy="373895"/>
          </a:xfrm>
          <a:prstGeom prst="rect">
            <a:avLst/>
          </a:prstGeom>
          <a:ln w="12700">
            <a:solidFill>
              <a:schemeClr val="accent1"/>
            </a:solidFill>
          </a:ln>
        </p:spPr>
        <p:txBody>
          <a:bodyPr/>
          <a:lstStyle>
            <a:lvl1pPr algn="l" defTabSz="914377" rtl="0" eaLnBrk="1" latinLnBrk="0" hangingPunct="1">
              <a:lnSpc>
                <a:spcPct val="90000"/>
              </a:lnSpc>
              <a:spcBef>
                <a:spcPct val="0"/>
              </a:spcBef>
              <a:buNone/>
              <a:defRPr sz="2400" kern="1200">
                <a:solidFill>
                  <a:schemeClr val="tx1"/>
                </a:solidFill>
                <a:latin typeface="+mj-lt"/>
                <a:ea typeface="+mj-ea"/>
                <a:cs typeface="+mj-cs"/>
              </a:defRPr>
            </a:lvl1pPr>
          </a:lstStyle>
          <a:p>
            <a:r>
              <a:rPr lang="en-GB">
                <a:solidFill>
                  <a:srgbClr val="B1006E"/>
                </a:solidFill>
              </a:rPr>
              <a:t>Any questions?</a:t>
            </a:r>
          </a:p>
        </p:txBody>
      </p:sp>
    </p:spTree>
    <p:extLst>
      <p:ext uri="{BB962C8B-B14F-4D97-AF65-F5344CB8AC3E}">
        <p14:creationId xmlns:p14="http://schemas.microsoft.com/office/powerpoint/2010/main" val="23554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245" y="1034551"/>
            <a:ext cx="7072352" cy="3519992"/>
          </a:xfrm>
        </p:spPr>
        <p:txBody>
          <a:bodyPr lIns="91440" tIns="45720" rIns="91440" bIns="45720" numCol="1" anchor="t">
            <a:noAutofit/>
          </a:bodyPr>
          <a:lstStyle/>
          <a:p>
            <a:r>
              <a:rPr lang="en-GB" sz="2400">
                <a:cs typeface="Arial"/>
              </a:rPr>
              <a:t>Commission Objectives</a:t>
            </a:r>
          </a:p>
          <a:p>
            <a:r>
              <a:rPr lang="en-GB" sz="2400">
                <a:cs typeface="Arial"/>
              </a:rPr>
              <a:t>KPIs and outputs</a:t>
            </a:r>
          </a:p>
          <a:p>
            <a:r>
              <a:rPr lang="en-GB" sz="2400">
                <a:cs typeface="Arial"/>
              </a:rPr>
              <a:t>Commission Scope</a:t>
            </a:r>
          </a:p>
          <a:p>
            <a:r>
              <a:rPr lang="en-GB" sz="2400">
                <a:cs typeface="Arial"/>
              </a:rPr>
              <a:t>Funding Model</a:t>
            </a:r>
          </a:p>
          <a:p>
            <a:r>
              <a:rPr lang="en-GB" sz="2400">
                <a:cs typeface="Arial"/>
              </a:rPr>
              <a:t>Overview of commissioning process</a:t>
            </a:r>
          </a:p>
          <a:p>
            <a:pPr lvl="1"/>
            <a:r>
              <a:rPr lang="en-GB" sz="2400">
                <a:cs typeface="Arial"/>
              </a:rPr>
              <a:t>Delta Portal</a:t>
            </a:r>
          </a:p>
          <a:p>
            <a:pPr lvl="1"/>
            <a:r>
              <a:rPr lang="en-GB" sz="2400">
                <a:cs typeface="Arial"/>
              </a:rPr>
              <a:t>Award Criteria</a:t>
            </a:r>
          </a:p>
          <a:p>
            <a:pPr lvl="1"/>
            <a:r>
              <a:rPr lang="en-GB" sz="2400">
                <a:cs typeface="Arial"/>
              </a:rPr>
              <a:t>Timelines</a:t>
            </a:r>
          </a:p>
          <a:p>
            <a:r>
              <a:rPr lang="en-GB" sz="2200">
                <a:cs typeface="Arial"/>
              </a:rPr>
              <a:t>Questions</a:t>
            </a:r>
          </a:p>
          <a:p>
            <a:pPr marL="342265" indent="-342265"/>
            <a:endParaRPr lang="en-GB">
              <a:cs typeface="Arial" panose="020B0604020202020204"/>
            </a:endParaRPr>
          </a:p>
        </p:txBody>
      </p:sp>
      <p:sp>
        <p:nvSpPr>
          <p:cNvPr id="4" name="Title 3"/>
          <p:cNvSpPr>
            <a:spLocks noGrp="1"/>
          </p:cNvSpPr>
          <p:nvPr>
            <p:ph type="title"/>
          </p:nvPr>
        </p:nvSpPr>
        <p:spPr/>
        <p:txBody>
          <a:bodyPr>
            <a:normAutofit fontScale="90000"/>
          </a:bodyPr>
          <a:lstStyle/>
          <a:p>
            <a:r>
              <a:rPr lang="en-GB" sz="3200" b="1"/>
              <a:t>Agenda</a:t>
            </a:r>
          </a:p>
        </p:txBody>
      </p:sp>
    </p:spTree>
    <p:extLst>
      <p:ext uri="{BB962C8B-B14F-4D97-AF65-F5344CB8AC3E}">
        <p14:creationId xmlns:p14="http://schemas.microsoft.com/office/powerpoint/2010/main" val="612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475" y="1313542"/>
            <a:ext cx="7400068" cy="3447143"/>
          </a:xfrm>
        </p:spPr>
        <p:txBody>
          <a:bodyPr lIns="91440" tIns="45720" rIns="91440" bIns="45720" numCol="1" anchor="t">
            <a:noAutofit/>
          </a:bodyPr>
          <a:lstStyle/>
          <a:p>
            <a:pPr marL="341313" indent="-341313">
              <a:buFont typeface="Arial" panose="020B0604020202020204" pitchFamily="34" charset="0"/>
              <a:buChar char="•"/>
            </a:pPr>
            <a:r>
              <a:rPr lang="en-GB" sz="1800">
                <a:solidFill>
                  <a:schemeClr val="tx1">
                    <a:lumMod val="50000"/>
                  </a:schemeClr>
                </a:solidFill>
                <a:latin typeface="Arial"/>
                <a:cs typeface="Arial"/>
              </a:rPr>
              <a:t>A new £3m three-year commission in Scotland.</a:t>
            </a:r>
          </a:p>
          <a:p>
            <a:pPr marL="341313" indent="-341313">
              <a:buFont typeface="Arial" panose="020B0604020202020204" pitchFamily="34" charset="0"/>
              <a:buChar char="•"/>
            </a:pPr>
            <a:r>
              <a:rPr lang="en-GB" sz="1800">
                <a:solidFill>
                  <a:schemeClr val="bg2">
                    <a:lumMod val="10000"/>
                  </a:schemeClr>
                </a:solidFill>
                <a:effectLst/>
                <a:latin typeface="Arial" panose="020B0604020202020204" pitchFamily="34" charset="0"/>
                <a:ea typeface="Times New Roman" panose="02020603050405020304" pitchFamily="18" charset="0"/>
              </a:rPr>
              <a:t>Split into two lots to best support Scottish infrastructure:</a:t>
            </a:r>
            <a:endParaRPr lang="en-GB" sz="1800">
              <a:solidFill>
                <a:schemeClr val="bg2">
                  <a:lumMod val="10000"/>
                </a:schemeClr>
              </a:solidFill>
              <a:effectLst/>
              <a:latin typeface="Times New Roman" panose="02020603050405020304" pitchFamily="18" charset="0"/>
              <a:ea typeface="Times New Roman" panose="02020603050405020304" pitchFamily="18" charset="0"/>
            </a:endParaRPr>
          </a:p>
          <a:p>
            <a:pPr marL="717550" indent="-363538" defTabSz="1071563">
              <a:buFont typeface="Arial" panose="020B0604020202020204" pitchFamily="34" charset="0"/>
              <a:buChar char="•"/>
            </a:pPr>
            <a:r>
              <a:rPr lang="en-GB" sz="1800">
                <a:solidFill>
                  <a:schemeClr val="bg2">
                    <a:lumMod val="10000"/>
                  </a:schemeClr>
                </a:solidFill>
                <a:effectLst/>
                <a:latin typeface="Arial" panose="020B0604020202020204" pitchFamily="34" charset="0"/>
                <a:ea typeface="Times New Roman" panose="02020603050405020304" pitchFamily="18" charset="0"/>
              </a:rPr>
              <a:t>Lot 1 – Highlands and Islands [£1.3M</a:t>
            </a:r>
            <a:r>
              <a:rPr lang="en-GB" sz="1800">
                <a:solidFill>
                  <a:schemeClr val="bg2">
                    <a:lumMod val="10000"/>
                  </a:schemeClr>
                </a:solidFill>
                <a:latin typeface="Arial" panose="020B0604020202020204" pitchFamily="34" charset="0"/>
                <a:ea typeface="Times New Roman" panose="02020603050405020304" pitchFamily="18" charset="0"/>
              </a:rPr>
              <a:t>]</a:t>
            </a:r>
            <a:endParaRPr lang="en-GB" sz="1800">
              <a:solidFill>
                <a:schemeClr val="bg2">
                  <a:lumMod val="10000"/>
                </a:schemeClr>
              </a:solidFill>
              <a:effectLst/>
              <a:latin typeface="Times New Roman" panose="02020603050405020304" pitchFamily="18" charset="0"/>
              <a:ea typeface="Times New Roman" panose="02020603050405020304" pitchFamily="18" charset="0"/>
            </a:endParaRPr>
          </a:p>
          <a:p>
            <a:pPr marL="717550" lvl="1" indent="-363538" defTabSz="1071563"/>
            <a:r>
              <a:rPr lang="en-GB">
                <a:solidFill>
                  <a:schemeClr val="bg2">
                    <a:lumMod val="10000"/>
                  </a:schemeClr>
                </a:solidFill>
                <a:effectLst/>
                <a:latin typeface="Arial" panose="020B0604020202020204" pitchFamily="34" charset="0"/>
                <a:ea typeface="Times New Roman" panose="02020603050405020304" pitchFamily="18" charset="0"/>
              </a:rPr>
              <a:t>Lot 2 – Scotland Central and Southern [£1.7M]</a:t>
            </a:r>
          </a:p>
          <a:p>
            <a:pPr marL="717550" lvl="1" indent="-717550" defTabSz="1071563">
              <a:buNone/>
            </a:pPr>
            <a:endParaRPr lang="en-GB">
              <a:solidFill>
                <a:schemeClr val="bg2">
                  <a:lumMod val="10000"/>
                </a:schemeClr>
              </a:solidFill>
              <a:effectLst/>
              <a:latin typeface="Times New Roman" panose="02020603050405020304" pitchFamily="18" charset="0"/>
              <a:ea typeface="Times New Roman" panose="02020603050405020304" pitchFamily="18" charset="0"/>
            </a:endParaRPr>
          </a:p>
          <a:p>
            <a:pPr marL="341313" indent="-341313" fontAlgn="base">
              <a:buFont typeface="Arial" panose="020B0604020202020204" pitchFamily="34" charset="0"/>
              <a:buChar char="•"/>
            </a:pPr>
            <a:r>
              <a:rPr lang="en-GB" sz="1800" b="0" i="0" u="none" strike="noStrike">
                <a:solidFill>
                  <a:schemeClr val="bg2">
                    <a:lumMod val="10000"/>
                  </a:schemeClr>
                </a:solidFill>
                <a:effectLst/>
                <a:latin typeface="Arial" panose="020B0604020202020204" pitchFamily="34" charset="0"/>
              </a:rPr>
              <a:t>The commission will focus on </a:t>
            </a:r>
            <a:r>
              <a:rPr lang="en-GB" sz="1800">
                <a:solidFill>
                  <a:schemeClr val="bg2">
                    <a:lumMod val="10000"/>
                  </a:schemeClr>
                </a:solidFill>
                <a:latin typeface="Arial" panose="020B0604020202020204" pitchFamily="34" charset="0"/>
              </a:rPr>
              <a:t>providing </a:t>
            </a:r>
            <a:r>
              <a:rPr lang="en-GB" sz="1800">
                <a:solidFill>
                  <a:schemeClr val="bg2">
                    <a:lumMod val="10000"/>
                  </a:schemeClr>
                </a:solidFill>
                <a:latin typeface="Arial" panose="020B0604020202020204" pitchFamily="34" charset="0"/>
                <a:ea typeface="Times New Roman" panose="02020603050405020304" pitchFamily="18" charset="0"/>
              </a:rPr>
              <a:t>support to individuals entering the construction workforce to overcome any initial challenges they may face and to provide ongoing in-work support over the duration of the commission to improve the quality and longevity of work outcomes for participants.</a:t>
            </a:r>
          </a:p>
          <a:p>
            <a:pPr marL="0" indent="0">
              <a:buNone/>
            </a:pPr>
            <a:endParaRPr lang="en-GB" sz="1800">
              <a:solidFill>
                <a:schemeClr val="tx1">
                  <a:lumMod val="50000"/>
                </a:schemeClr>
              </a:solidFill>
              <a:effectLst/>
              <a:latin typeface="Arial" panose="020B0604020202020204" pitchFamily="34" charset="0"/>
              <a:ea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GB" b="1"/>
              <a:t>Scotland Academy for Construction Opportunities</a:t>
            </a:r>
            <a:br>
              <a:rPr lang="en-GB" b="1"/>
            </a:br>
            <a:br>
              <a:rPr lang="en-GB" b="1"/>
            </a:br>
            <a:r>
              <a:rPr lang="en-GB" b="1"/>
              <a:t>Objectives</a:t>
            </a:r>
            <a:br>
              <a:rPr lang="en-GB" b="1"/>
            </a:br>
            <a:endParaRPr lang="en-GB"/>
          </a:p>
        </p:txBody>
      </p:sp>
    </p:spTree>
    <p:extLst>
      <p:ext uri="{BB962C8B-B14F-4D97-AF65-F5344CB8AC3E}">
        <p14:creationId xmlns:p14="http://schemas.microsoft.com/office/powerpoint/2010/main" val="166450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260B0-6143-B074-4C4A-8DB84F811F1B}"/>
              </a:ext>
            </a:extLst>
          </p:cNvPr>
          <p:cNvSpPr>
            <a:spLocks noGrp="1"/>
          </p:cNvSpPr>
          <p:nvPr>
            <p:ph type="body" sz="quarter" idx="10"/>
          </p:nvPr>
        </p:nvSpPr>
        <p:spPr/>
        <p:txBody>
          <a:bodyPr lIns="91440" tIns="45720" rIns="91440" bIns="45720" numCol="1" anchor="t">
            <a:noAutofit/>
          </a:bodyPr>
          <a:lstStyle/>
          <a:p>
            <a:r>
              <a:rPr lang="en-GB" sz="2000">
                <a:solidFill>
                  <a:schemeClr val="bg2">
                    <a:lumMod val="10000"/>
                  </a:schemeClr>
                </a:solidFill>
                <a:latin typeface="Arial" panose="020B0604020202020204" pitchFamily="34" charset="0"/>
                <a:ea typeface="Times New Roman" panose="02020603050405020304" pitchFamily="18" charset="0"/>
              </a:rPr>
              <a:t>The role of the supplier will be the effective transition into job roles and retention of individuals.  Recognition of the local labour market vacancies will be key to the success of the commission.</a:t>
            </a:r>
          </a:p>
          <a:p>
            <a:r>
              <a:rPr lang="en-GB" sz="2000">
                <a:solidFill>
                  <a:schemeClr val="bg2">
                    <a:lumMod val="10000"/>
                  </a:schemeClr>
                </a:solidFill>
                <a:latin typeface="Arial" panose="020B0604020202020204" pitchFamily="34" charset="0"/>
                <a:ea typeface="Times New Roman" panose="02020603050405020304" pitchFamily="18" charset="0"/>
              </a:rPr>
              <a:t>The supplier will need to ensure partnerships are in place with</a:t>
            </a:r>
          </a:p>
          <a:p>
            <a:pPr lvl="1"/>
            <a:r>
              <a:rPr lang="en-GB" sz="2000">
                <a:solidFill>
                  <a:schemeClr val="bg2">
                    <a:lumMod val="10000"/>
                  </a:schemeClr>
                </a:solidFill>
                <a:latin typeface="Arial" panose="020B0604020202020204" pitchFamily="34" charset="0"/>
                <a:ea typeface="Times New Roman" panose="02020603050405020304" pitchFamily="18" charset="0"/>
              </a:rPr>
              <a:t>Partners - who can </a:t>
            </a:r>
            <a:r>
              <a:rPr lang="en-GB" sz="2000" b="0" i="0" u="none" strike="noStrike">
                <a:solidFill>
                  <a:schemeClr val="bg2">
                    <a:lumMod val="10000"/>
                  </a:schemeClr>
                </a:solidFill>
                <a:effectLst/>
                <a:latin typeface="Arial" panose="020B0604020202020204" pitchFamily="34" charset="0"/>
              </a:rPr>
              <a:t>deliver employment and site ready individuals onto the commission,</a:t>
            </a:r>
            <a:r>
              <a:rPr lang="en-GB" sz="2000" b="0" i="0">
                <a:solidFill>
                  <a:schemeClr val="bg2">
                    <a:lumMod val="10000"/>
                  </a:schemeClr>
                </a:solidFill>
                <a:effectLst/>
                <a:latin typeface="Arial" panose="020B0604020202020204" pitchFamily="34" charset="0"/>
              </a:rPr>
              <a:t> and </a:t>
            </a:r>
          </a:p>
          <a:p>
            <a:pPr lvl="1"/>
            <a:r>
              <a:rPr lang="en-GB" sz="2000" b="0" i="0">
                <a:solidFill>
                  <a:schemeClr val="bg2">
                    <a:lumMod val="10000"/>
                  </a:schemeClr>
                </a:solidFill>
                <a:effectLst/>
                <a:latin typeface="Arial" panose="020B0604020202020204" pitchFamily="34" charset="0"/>
              </a:rPr>
              <a:t>Employers - who will have suitable vacancies available during the commission timeframe.</a:t>
            </a:r>
            <a:endParaRPr lang="en-GB" sz="2000">
              <a:solidFill>
                <a:schemeClr val="bg2">
                  <a:lumMod val="10000"/>
                </a:schemeClr>
              </a:solidFill>
              <a:latin typeface="Arial" panose="020B0604020202020204" pitchFamily="34" charset="0"/>
              <a:ea typeface="Times New Roman" panose="02020603050405020304" pitchFamily="18" charset="0"/>
            </a:endParaRPr>
          </a:p>
          <a:p>
            <a:pPr marL="0" indent="0">
              <a:buNone/>
            </a:pPr>
            <a:endParaRPr lang="en-US">
              <a:cs typeface="Arial"/>
            </a:endParaRPr>
          </a:p>
        </p:txBody>
      </p:sp>
      <p:sp>
        <p:nvSpPr>
          <p:cNvPr id="3" name="Title 2">
            <a:extLst>
              <a:ext uri="{FF2B5EF4-FFF2-40B4-BE49-F238E27FC236}">
                <a16:creationId xmlns:a16="http://schemas.microsoft.com/office/drawing/2014/main" id="{894EEF4E-808F-5CE3-43BC-AB7F002A786D}"/>
              </a:ext>
            </a:extLst>
          </p:cNvPr>
          <p:cNvSpPr>
            <a:spLocks noGrp="1"/>
          </p:cNvSpPr>
          <p:nvPr>
            <p:ph type="title"/>
          </p:nvPr>
        </p:nvSpPr>
        <p:spPr/>
        <p:txBody>
          <a:bodyPr lIns="91440" tIns="45720" rIns="91440" bIns="45720" anchor="t">
            <a:normAutofit fontScale="90000"/>
          </a:bodyPr>
          <a:lstStyle/>
          <a:p>
            <a:r>
              <a:rPr lang="en-US" b="1">
                <a:cs typeface="Arial"/>
              </a:rPr>
              <a:t>Supplier commitment</a:t>
            </a:r>
            <a:endParaRPr lang="en-US" b="1"/>
          </a:p>
        </p:txBody>
      </p:sp>
      <p:sp>
        <p:nvSpPr>
          <p:cNvPr id="6" name="TextBox 5">
            <a:extLst>
              <a:ext uri="{FF2B5EF4-FFF2-40B4-BE49-F238E27FC236}">
                <a16:creationId xmlns:a16="http://schemas.microsoft.com/office/drawing/2014/main" id="{6BF94741-23AF-0065-E647-DEDE72808DBD}"/>
              </a:ext>
            </a:extLst>
          </p:cNvPr>
          <p:cNvSpPr txBox="1"/>
          <p:nvPr/>
        </p:nvSpPr>
        <p:spPr>
          <a:xfrm>
            <a:off x="3507476" y="30340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416790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780547"/>
            <a:ext cx="7914634" cy="2006196"/>
          </a:xfrm>
        </p:spPr>
        <p:txBody>
          <a:bodyPr lIns="91440" tIns="45720" rIns="91440" bIns="45720" numCol="1" anchor="t">
            <a:noAutofit/>
          </a:bodyPr>
          <a:lstStyle/>
          <a:p>
            <a:r>
              <a:rPr lang="en-GB" sz="2000">
                <a:solidFill>
                  <a:schemeClr val="tx1">
                    <a:lumMod val="50000"/>
                  </a:schemeClr>
                </a:solidFill>
                <a:effectLst/>
                <a:latin typeface="Arial" panose="020B0604020202020204" pitchFamily="34" charset="0"/>
                <a:ea typeface="Times New Roman" panose="02020603050405020304" pitchFamily="18" charset="0"/>
              </a:rPr>
              <a:t>Opportunity has evolved from the lessons learned through previous CITB commissions which reported that long-term support for individuals starting a job in construction increases the retention of these individuals within the construction workforce.</a:t>
            </a:r>
            <a:endParaRPr lang="en-GB" sz="2000">
              <a:solidFill>
                <a:schemeClr val="tx1">
                  <a:lumMod val="50000"/>
                </a:schemeClr>
              </a:solidFill>
              <a:effectLst/>
              <a:latin typeface="Times New Roman" panose="02020603050405020304" pitchFamily="18" charset="0"/>
              <a:ea typeface="Times New Roman" panose="02020603050405020304" pitchFamily="18" charset="0"/>
            </a:endParaRPr>
          </a:p>
          <a:p>
            <a:pPr marL="342265" indent="-342265"/>
            <a:r>
              <a:rPr lang="en-GB" sz="2000">
                <a:solidFill>
                  <a:schemeClr val="tx1">
                    <a:lumMod val="50000"/>
                  </a:schemeClr>
                </a:solidFill>
              </a:rPr>
              <a:t>This support will be achieved via an Employment Support Plan.  The Employment Support Plan may include:</a:t>
            </a:r>
            <a:endParaRPr lang="en-GB" sz="2000">
              <a:solidFill>
                <a:schemeClr val="tx1">
                  <a:lumMod val="50000"/>
                </a:schemeClr>
              </a:solidFill>
              <a:cs typeface="Arial"/>
            </a:endParaRPr>
          </a:p>
        </p:txBody>
      </p:sp>
      <p:sp>
        <p:nvSpPr>
          <p:cNvPr id="6" name="Title 5"/>
          <p:cNvSpPr>
            <a:spLocks noGrp="1"/>
          </p:cNvSpPr>
          <p:nvPr>
            <p:ph type="title"/>
          </p:nvPr>
        </p:nvSpPr>
        <p:spPr/>
        <p:txBody>
          <a:bodyPr>
            <a:normAutofit fontScale="90000"/>
          </a:bodyPr>
          <a:lstStyle/>
          <a:p>
            <a:r>
              <a:rPr lang="en-GB" b="1"/>
              <a:t>Support for sustained employment</a:t>
            </a:r>
          </a:p>
        </p:txBody>
      </p:sp>
      <p:sp>
        <p:nvSpPr>
          <p:cNvPr id="7" name="Oval 6">
            <a:extLst>
              <a:ext uri="{FF2B5EF4-FFF2-40B4-BE49-F238E27FC236}">
                <a16:creationId xmlns:a16="http://schemas.microsoft.com/office/drawing/2014/main" id="{BBF807FF-95A5-4848-81D1-7C189164F952}"/>
              </a:ext>
            </a:extLst>
          </p:cNvPr>
          <p:cNvSpPr/>
          <p:nvPr/>
        </p:nvSpPr>
        <p:spPr>
          <a:xfrm>
            <a:off x="1184163" y="2933624"/>
            <a:ext cx="1395193" cy="1395193"/>
          </a:xfrm>
          <a:prstGeom prst="ellipse">
            <a:avLst/>
          </a:prstGeom>
          <a:solidFill>
            <a:srgbClr val="6561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B0A692E4-8FD2-4BDE-878F-5B64E7049F89}"/>
              </a:ext>
            </a:extLst>
          </p:cNvPr>
          <p:cNvSpPr txBox="1">
            <a:spLocks/>
          </p:cNvSpPr>
          <p:nvPr/>
        </p:nvSpPr>
        <p:spPr>
          <a:xfrm>
            <a:off x="1306479" y="3439885"/>
            <a:ext cx="1147184" cy="435535"/>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Mentoring</a:t>
            </a:r>
          </a:p>
        </p:txBody>
      </p:sp>
      <p:sp>
        <p:nvSpPr>
          <p:cNvPr id="14" name="Oval 13">
            <a:extLst>
              <a:ext uri="{FF2B5EF4-FFF2-40B4-BE49-F238E27FC236}">
                <a16:creationId xmlns:a16="http://schemas.microsoft.com/office/drawing/2014/main" id="{B9F0EF00-3665-40AB-AE1A-BC8D5044AD01}"/>
              </a:ext>
            </a:extLst>
          </p:cNvPr>
          <p:cNvSpPr/>
          <p:nvPr/>
        </p:nvSpPr>
        <p:spPr>
          <a:xfrm>
            <a:off x="2770472" y="2974186"/>
            <a:ext cx="1395193" cy="1395193"/>
          </a:xfrm>
          <a:prstGeom prst="ellipse">
            <a:avLst/>
          </a:prstGeom>
          <a:solidFill>
            <a:srgbClr val="F6A8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A637E5FC-4F8A-4344-B503-EE8560D75E39}"/>
              </a:ext>
            </a:extLst>
          </p:cNvPr>
          <p:cNvSpPr txBox="1">
            <a:spLocks/>
          </p:cNvSpPr>
          <p:nvPr/>
        </p:nvSpPr>
        <p:spPr>
          <a:xfrm>
            <a:off x="2892788" y="3288198"/>
            <a:ext cx="114718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Job Coaching</a:t>
            </a:r>
          </a:p>
        </p:txBody>
      </p:sp>
      <p:sp>
        <p:nvSpPr>
          <p:cNvPr id="16" name="Oval 15">
            <a:extLst>
              <a:ext uri="{FF2B5EF4-FFF2-40B4-BE49-F238E27FC236}">
                <a16:creationId xmlns:a16="http://schemas.microsoft.com/office/drawing/2014/main" id="{8ED519F1-06E7-4FC5-AC2A-589E6C47F135}"/>
              </a:ext>
            </a:extLst>
          </p:cNvPr>
          <p:cNvSpPr/>
          <p:nvPr/>
        </p:nvSpPr>
        <p:spPr>
          <a:xfrm>
            <a:off x="4384496" y="2974186"/>
            <a:ext cx="1395193" cy="1395193"/>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6"/>
              </a:solidFill>
            </a:endParaRPr>
          </a:p>
        </p:txBody>
      </p:sp>
      <p:sp>
        <p:nvSpPr>
          <p:cNvPr id="17" name="Text Placeholder 6">
            <a:extLst>
              <a:ext uri="{FF2B5EF4-FFF2-40B4-BE49-F238E27FC236}">
                <a16:creationId xmlns:a16="http://schemas.microsoft.com/office/drawing/2014/main" id="{79064797-7F0A-420F-B92D-55AA87045DFE}"/>
              </a:ext>
            </a:extLst>
          </p:cNvPr>
          <p:cNvSpPr txBox="1">
            <a:spLocks/>
          </p:cNvSpPr>
          <p:nvPr/>
        </p:nvSpPr>
        <p:spPr>
          <a:xfrm>
            <a:off x="4506812" y="3288198"/>
            <a:ext cx="114718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Buddy system</a:t>
            </a:r>
          </a:p>
        </p:txBody>
      </p:sp>
      <p:sp>
        <p:nvSpPr>
          <p:cNvPr id="18" name="Oval 17">
            <a:extLst>
              <a:ext uri="{FF2B5EF4-FFF2-40B4-BE49-F238E27FC236}">
                <a16:creationId xmlns:a16="http://schemas.microsoft.com/office/drawing/2014/main" id="{1F42B974-98EB-4488-BB1C-BDE009B51873}"/>
              </a:ext>
            </a:extLst>
          </p:cNvPr>
          <p:cNvSpPr/>
          <p:nvPr/>
        </p:nvSpPr>
        <p:spPr>
          <a:xfrm>
            <a:off x="6034123" y="2974186"/>
            <a:ext cx="1395193" cy="1395193"/>
          </a:xfrm>
          <a:prstGeom prst="ellipse">
            <a:avLst/>
          </a:prstGeom>
          <a:solidFill>
            <a:srgbClr val="F7F4E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811CF50E-53DE-42D3-AF7A-EEBAC555C719}"/>
              </a:ext>
            </a:extLst>
          </p:cNvPr>
          <p:cNvSpPr txBox="1">
            <a:spLocks/>
          </p:cNvSpPr>
          <p:nvPr/>
        </p:nvSpPr>
        <p:spPr>
          <a:xfrm>
            <a:off x="6034124" y="3271888"/>
            <a:ext cx="145706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tx1"/>
                </a:solidFill>
              </a:rPr>
              <a:t>Employer </a:t>
            </a:r>
            <a:r>
              <a:rPr lang="en-US" sz="1400">
                <a:solidFill>
                  <a:schemeClr val="tx1"/>
                </a:solidFill>
              </a:rPr>
              <a:t>(review/support/meetings)</a:t>
            </a:r>
            <a:endParaRPr lang="en-US" sz="1600">
              <a:solidFill>
                <a:schemeClr val="tx1"/>
              </a:solidFill>
            </a:endParaRPr>
          </a:p>
        </p:txBody>
      </p:sp>
    </p:spTree>
    <p:extLst>
      <p:ext uri="{BB962C8B-B14F-4D97-AF65-F5344CB8AC3E}">
        <p14:creationId xmlns:p14="http://schemas.microsoft.com/office/powerpoint/2010/main" val="88391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851337"/>
            <a:ext cx="8612446" cy="4106917"/>
          </a:xfrm>
        </p:spPr>
        <p:txBody>
          <a:bodyPr lIns="91440" tIns="45720" rIns="91440" bIns="45720" numCol="1" anchor="t">
            <a:noAutofit/>
          </a:bodyPr>
          <a:lstStyle/>
          <a:p>
            <a:pPr marL="0" indent="0">
              <a:buNone/>
            </a:pPr>
            <a:endParaRPr lang="en-GB" sz="1800">
              <a:effectLst/>
              <a:latin typeface="Arial" panose="020B0604020202020204" pitchFamily="34" charset="0"/>
              <a:ea typeface="Times New Roman" panose="02020603050405020304" pitchFamily="18" charset="0"/>
            </a:endParaRPr>
          </a:p>
        </p:txBody>
      </p:sp>
      <p:sp>
        <p:nvSpPr>
          <p:cNvPr id="6" name="Title 5"/>
          <p:cNvSpPr>
            <a:spLocks noGrp="1"/>
          </p:cNvSpPr>
          <p:nvPr>
            <p:ph type="title"/>
          </p:nvPr>
        </p:nvSpPr>
        <p:spPr/>
        <p:txBody>
          <a:bodyPr>
            <a:normAutofit fontScale="90000"/>
          </a:bodyPr>
          <a:lstStyle/>
          <a:p>
            <a:r>
              <a:rPr lang="en-GB" b="1" err="1"/>
              <a:t>KPI’s</a:t>
            </a:r>
            <a:r>
              <a:rPr lang="en-GB" b="1"/>
              <a:t> and Outputs</a:t>
            </a:r>
          </a:p>
        </p:txBody>
      </p:sp>
      <p:graphicFrame>
        <p:nvGraphicFramePr>
          <p:cNvPr id="7" name="Table 6">
            <a:extLst>
              <a:ext uri="{FF2B5EF4-FFF2-40B4-BE49-F238E27FC236}">
                <a16:creationId xmlns:a16="http://schemas.microsoft.com/office/drawing/2014/main" id="{D53F241A-B574-D9E2-D44A-EC693D1D7999}"/>
              </a:ext>
            </a:extLst>
          </p:cNvPr>
          <p:cNvGraphicFramePr>
            <a:graphicFrameLocks noGrp="1"/>
          </p:cNvGraphicFramePr>
          <p:nvPr>
            <p:extLst>
              <p:ext uri="{D42A27DB-BD31-4B8C-83A1-F6EECF244321}">
                <p14:modId xmlns:p14="http://schemas.microsoft.com/office/powerpoint/2010/main" val="3431176452"/>
              </p:ext>
            </p:extLst>
          </p:nvPr>
        </p:nvGraphicFramePr>
        <p:xfrm>
          <a:off x="271423" y="922283"/>
          <a:ext cx="8477290" cy="4147434"/>
        </p:xfrm>
        <a:graphic>
          <a:graphicData uri="http://schemas.openxmlformats.org/drawingml/2006/table">
            <a:tbl>
              <a:tblPr>
                <a:tableStyleId>{5C22544A-7EE6-4342-B048-85BDC9FD1C3A}</a:tableStyleId>
              </a:tblPr>
              <a:tblGrid>
                <a:gridCol w="999589">
                  <a:extLst>
                    <a:ext uri="{9D8B030D-6E8A-4147-A177-3AD203B41FA5}">
                      <a16:colId xmlns:a16="http://schemas.microsoft.com/office/drawing/2014/main" val="1122114272"/>
                    </a:ext>
                  </a:extLst>
                </a:gridCol>
                <a:gridCol w="7477701">
                  <a:extLst>
                    <a:ext uri="{9D8B030D-6E8A-4147-A177-3AD203B41FA5}">
                      <a16:colId xmlns:a16="http://schemas.microsoft.com/office/drawing/2014/main" val="78450556"/>
                    </a:ext>
                  </a:extLst>
                </a:gridCol>
              </a:tblGrid>
              <a:tr h="366589">
                <a:tc rowSpan="2">
                  <a:txBody>
                    <a:bodyPr/>
                    <a:lstStyle/>
                    <a:p>
                      <a:pPr algn="l" fontAlgn="ctr"/>
                      <a:r>
                        <a:rPr lang="en-GB" sz="1800" b="1" u="none" strike="noStrike" err="1">
                          <a:effectLst/>
                        </a:rPr>
                        <a:t>KPI</a:t>
                      </a:r>
                      <a:r>
                        <a:rPr lang="en-GB" sz="1800" b="1" u="none" strike="noStrike">
                          <a:effectLst/>
                        </a:rPr>
                        <a:t> 1: </a:t>
                      </a:r>
                      <a:endParaRPr lang="en-GB" sz="1800" b="1" i="0" u="none" strike="noStrike">
                        <a:solidFill>
                          <a:srgbClr val="000000"/>
                        </a:solidFill>
                        <a:effectLst/>
                        <a:latin typeface="Arial" panose="020B0604020202020204" pitchFamily="34" charset="0"/>
                      </a:endParaRPr>
                    </a:p>
                  </a:txBody>
                  <a:tcPr marL="6350" marR="6350" marT="6350" marB="0" anchor="ctr">
                    <a:solidFill>
                      <a:schemeClr val="accent1"/>
                    </a:solidFill>
                  </a:tcPr>
                </a:tc>
                <a:tc>
                  <a:txBody>
                    <a:bodyPr/>
                    <a:lstStyle/>
                    <a:p>
                      <a:pPr algn="l" fontAlgn="ctr"/>
                      <a:r>
                        <a:rPr lang="en-GB" sz="1800" b="1" u="none" strike="noStrike">
                          <a:effectLst/>
                        </a:rPr>
                        <a:t>Evidence that appropriate training and on-site experiences have taken place</a:t>
                      </a:r>
                      <a:endParaRPr lang="en-GB" sz="1800" b="1" i="0" u="none" strike="noStrike">
                        <a:solidFill>
                          <a:srgbClr val="000000"/>
                        </a:solidFill>
                        <a:effectLst/>
                        <a:latin typeface="Arial" panose="020B0604020202020204" pitchFamily="34" charset="0"/>
                      </a:endParaRPr>
                    </a:p>
                  </a:txBody>
                  <a:tcPr marL="6350" marR="6350" marT="6350" marB="0" anchor="ctr">
                    <a:solidFill>
                      <a:schemeClr val="accent1"/>
                    </a:solidFill>
                  </a:tcPr>
                </a:tc>
                <a:extLst>
                  <a:ext uri="{0D108BD9-81ED-4DB2-BD59-A6C34878D82A}">
                    <a16:rowId xmlns:a16="http://schemas.microsoft.com/office/drawing/2014/main" val="2411013601"/>
                  </a:ext>
                </a:extLst>
              </a:tr>
              <a:tr h="379681">
                <a:tc vMerge="1">
                  <a:txBody>
                    <a:bodyPr/>
                    <a:lstStyle/>
                    <a:p>
                      <a:endParaRPr lang="en-GB"/>
                    </a:p>
                  </a:txBody>
                  <a:tcPr/>
                </a:tc>
                <a:tc>
                  <a:txBody>
                    <a:bodyPr/>
                    <a:lstStyle/>
                    <a:p>
                      <a:pPr algn="l" fontAlgn="ctr"/>
                      <a:r>
                        <a:rPr lang="en-GB" sz="1800" b="1" u="none" strike="noStrike">
                          <a:effectLst/>
                        </a:rPr>
                        <a:t>(note: no funding attached to this but will be a pre-requisite of the commission).</a:t>
                      </a:r>
                      <a:endParaRPr lang="en-GB" sz="1800" b="1" i="0" u="none" strike="noStrike">
                        <a:solidFill>
                          <a:srgbClr val="000000"/>
                        </a:solidFill>
                        <a:effectLst/>
                        <a:latin typeface="Arial" panose="020B0604020202020204" pitchFamily="34" charset="0"/>
                      </a:endParaRPr>
                    </a:p>
                  </a:txBody>
                  <a:tcPr marL="6350" marR="6350" marT="6350" marB="0" anchor="ctr">
                    <a:solidFill>
                      <a:schemeClr val="accent1"/>
                    </a:solidFill>
                  </a:tcPr>
                </a:tc>
                <a:extLst>
                  <a:ext uri="{0D108BD9-81ED-4DB2-BD59-A6C34878D82A}">
                    <a16:rowId xmlns:a16="http://schemas.microsoft.com/office/drawing/2014/main" val="416537608"/>
                  </a:ext>
                </a:extLst>
              </a:tr>
              <a:tr h="733179">
                <a:tc>
                  <a:txBody>
                    <a:bodyPr/>
                    <a:lstStyle/>
                    <a:p>
                      <a:pPr algn="l" fontAlgn="ctr"/>
                      <a:r>
                        <a:rPr lang="en-GB" sz="1800" b="1" u="none" strike="noStrike" err="1">
                          <a:effectLst/>
                        </a:rPr>
                        <a:t>KPI</a:t>
                      </a:r>
                      <a:r>
                        <a:rPr lang="en-GB" sz="1800" b="1" u="none" strike="noStrike">
                          <a:effectLst/>
                        </a:rPr>
                        <a:t> 2:</a:t>
                      </a:r>
                      <a:endParaRPr lang="en-GB" sz="1800" b="1"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n-GB" sz="1800" b="1" u="none" strike="noStrike">
                          <a:effectLst/>
                        </a:rPr>
                        <a:t>Job start with individual employment support plans in place</a:t>
                      </a:r>
                      <a:endParaRPr lang="en-GB" sz="1800" b="1"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22011359"/>
                  </a:ext>
                </a:extLst>
              </a:tr>
              <a:tr h="785549">
                <a:tc>
                  <a:txBody>
                    <a:bodyPr/>
                    <a:lstStyle/>
                    <a:p>
                      <a:pPr algn="l" fontAlgn="ctr"/>
                      <a:r>
                        <a:rPr lang="en-GB" sz="1800" b="1" u="none" strike="noStrike" err="1">
                          <a:effectLst/>
                        </a:rPr>
                        <a:t>KPI</a:t>
                      </a:r>
                      <a:r>
                        <a:rPr lang="en-GB" sz="1800" b="1" u="none" strike="noStrike">
                          <a:effectLst/>
                        </a:rPr>
                        <a:t> 3:</a:t>
                      </a:r>
                      <a:endParaRPr lang="en-GB" sz="1800" b="1"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n-GB" sz="1800" b="1" u="none" strike="noStrike">
                          <a:effectLst/>
                        </a:rPr>
                        <a:t>3 month sustained employment</a:t>
                      </a:r>
                      <a:endParaRPr lang="en-GB" sz="1800" b="1"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270071073"/>
                  </a:ext>
                </a:extLst>
              </a:tr>
              <a:tr h="772456">
                <a:tc>
                  <a:txBody>
                    <a:bodyPr/>
                    <a:lstStyle/>
                    <a:p>
                      <a:pPr algn="l" fontAlgn="ctr"/>
                      <a:r>
                        <a:rPr lang="en-GB" sz="1800" b="1" u="none" strike="noStrike" err="1">
                          <a:effectLst/>
                        </a:rPr>
                        <a:t>KPI</a:t>
                      </a:r>
                      <a:r>
                        <a:rPr lang="en-GB" sz="1800" b="1" u="none" strike="noStrike">
                          <a:effectLst/>
                        </a:rPr>
                        <a:t> 4: </a:t>
                      </a:r>
                      <a:endParaRPr lang="en-GB" sz="1800" b="1" i="0" u="none" strike="noStrike">
                        <a:solidFill>
                          <a:srgbClr val="000000"/>
                        </a:solidFill>
                        <a:effectLst/>
                        <a:latin typeface="Arial" panose="020B0604020202020204" pitchFamily="34" charset="0"/>
                      </a:endParaRPr>
                    </a:p>
                  </a:txBody>
                  <a:tcPr marL="6350" marR="6350" marT="6350" marB="0" anchor="ctr"/>
                </a:tc>
                <a:tc>
                  <a:txBody>
                    <a:bodyPr/>
                    <a:lstStyle/>
                    <a:p>
                      <a:pPr algn="l" fontAlgn="ctr"/>
                      <a:r>
                        <a:rPr lang="en-GB" sz="1800" b="1" u="none" strike="noStrike">
                          <a:effectLst/>
                        </a:rPr>
                        <a:t>6 month sustained employment</a:t>
                      </a:r>
                      <a:endParaRPr lang="en-GB" sz="1800" b="1"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14200363"/>
                  </a:ext>
                </a:extLst>
              </a:tr>
              <a:tr h="366589">
                <a:tc rowSpan="2">
                  <a:txBody>
                    <a:bodyPr/>
                    <a:lstStyle/>
                    <a:p>
                      <a:pPr algn="l" fontAlgn="ctr"/>
                      <a:r>
                        <a:rPr lang="en-GB" sz="1800" b="1" u="none" strike="noStrike" err="1">
                          <a:effectLst/>
                        </a:rPr>
                        <a:t>KPI</a:t>
                      </a:r>
                      <a:r>
                        <a:rPr lang="en-GB" sz="1800" b="1" u="none" strike="noStrike">
                          <a:effectLst/>
                        </a:rPr>
                        <a:t> 5:</a:t>
                      </a:r>
                      <a:endParaRPr lang="en-GB" sz="1800" b="1" i="0" u="none" strike="noStrike">
                        <a:solidFill>
                          <a:srgbClr val="000000"/>
                        </a:solidFill>
                        <a:effectLst/>
                        <a:latin typeface="Arial" panose="020B0604020202020204" pitchFamily="34" charset="0"/>
                      </a:endParaRPr>
                    </a:p>
                  </a:txBody>
                  <a:tcPr marL="6350" marR="6350" marT="6350" marB="0" anchor="ctr">
                    <a:solidFill>
                      <a:srgbClr val="00A5C0"/>
                    </a:solidFill>
                  </a:tcPr>
                </a:tc>
                <a:tc>
                  <a:txBody>
                    <a:bodyPr/>
                    <a:lstStyle/>
                    <a:p>
                      <a:pPr algn="l" fontAlgn="ctr"/>
                      <a:r>
                        <a:rPr lang="en-GB" sz="1800" b="1" u="none" strike="noStrike">
                          <a:effectLst/>
                        </a:rPr>
                        <a:t>12-month destination report </a:t>
                      </a:r>
                      <a:endParaRPr lang="en-GB" sz="1800" b="1" i="0" u="none" strike="noStrike">
                        <a:solidFill>
                          <a:srgbClr val="000000"/>
                        </a:solidFill>
                        <a:effectLst/>
                        <a:latin typeface="Arial" panose="020B0604020202020204" pitchFamily="34" charset="0"/>
                      </a:endParaRPr>
                    </a:p>
                  </a:txBody>
                  <a:tcPr marL="6350" marR="6350" marT="6350" marB="0" anchor="ctr">
                    <a:solidFill>
                      <a:srgbClr val="00A5C0"/>
                    </a:solidFill>
                  </a:tcPr>
                </a:tc>
                <a:extLst>
                  <a:ext uri="{0D108BD9-81ED-4DB2-BD59-A6C34878D82A}">
                    <a16:rowId xmlns:a16="http://schemas.microsoft.com/office/drawing/2014/main" val="4173129611"/>
                  </a:ext>
                </a:extLst>
              </a:tr>
              <a:tr h="379681">
                <a:tc vMerge="1">
                  <a:txBody>
                    <a:bodyPr/>
                    <a:lstStyle/>
                    <a:p>
                      <a:endParaRPr lang="en-GB"/>
                    </a:p>
                  </a:txBody>
                  <a:tcPr/>
                </a:tc>
                <a:tc>
                  <a:txBody>
                    <a:bodyPr/>
                    <a:lstStyle/>
                    <a:p>
                      <a:pPr algn="l" fontAlgn="ctr"/>
                      <a:r>
                        <a:rPr lang="en-GB" sz="1800" b="1" u="none" strike="noStrike">
                          <a:effectLst/>
                        </a:rPr>
                        <a:t>(note: no funding is provided for this output).</a:t>
                      </a:r>
                      <a:endParaRPr lang="en-GB" sz="1800" b="1" i="0" u="none" strike="noStrike">
                        <a:solidFill>
                          <a:srgbClr val="000000"/>
                        </a:solidFill>
                        <a:effectLst/>
                        <a:latin typeface="Arial" panose="020B0604020202020204" pitchFamily="34" charset="0"/>
                      </a:endParaRPr>
                    </a:p>
                  </a:txBody>
                  <a:tcPr marL="6350" marR="6350" marT="6350" marB="0" anchor="ctr">
                    <a:solidFill>
                      <a:srgbClr val="00A5C0"/>
                    </a:solidFill>
                  </a:tcPr>
                </a:tc>
                <a:extLst>
                  <a:ext uri="{0D108BD9-81ED-4DB2-BD59-A6C34878D82A}">
                    <a16:rowId xmlns:a16="http://schemas.microsoft.com/office/drawing/2014/main" val="4263904197"/>
                  </a:ext>
                </a:extLst>
              </a:tr>
            </a:tbl>
          </a:graphicData>
        </a:graphic>
      </p:graphicFrame>
    </p:spTree>
    <p:extLst>
      <p:ext uri="{BB962C8B-B14F-4D97-AF65-F5344CB8AC3E}">
        <p14:creationId xmlns:p14="http://schemas.microsoft.com/office/powerpoint/2010/main" val="95211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74904" y="3210847"/>
            <a:ext cx="7914634" cy="2394744"/>
          </a:xfrm>
        </p:spPr>
        <p:txBody>
          <a:bodyPr/>
          <a:lstStyle/>
          <a:p>
            <a:pPr marL="265113" indent="-265113"/>
            <a:r>
              <a:rPr lang="en-GB" sz="1800">
                <a:solidFill>
                  <a:schemeClr val="bg2">
                    <a:lumMod val="10000"/>
                  </a:schemeClr>
                </a:solidFill>
                <a:latin typeface="Arial" panose="020B0604020202020204" pitchFamily="34" charset="0"/>
                <a:ea typeface="Times New Roman" panose="02020603050405020304" pitchFamily="18" charset="0"/>
              </a:rPr>
              <a:t>67% of individuals starting a new job to still be employed after 3 months.</a:t>
            </a:r>
          </a:p>
          <a:p>
            <a:pPr marL="0" indent="0">
              <a:buNone/>
            </a:pPr>
            <a:endParaRPr lang="en-GB" sz="1800">
              <a:solidFill>
                <a:schemeClr val="bg2">
                  <a:lumMod val="10000"/>
                </a:schemeClr>
              </a:solidFill>
              <a:latin typeface="Times New Roman" panose="02020603050405020304" pitchFamily="18" charset="0"/>
              <a:ea typeface="Times New Roman" panose="02020603050405020304" pitchFamily="18" charset="0"/>
            </a:endParaRPr>
          </a:p>
          <a:p>
            <a:pPr marL="265113" lvl="2" indent="-265113"/>
            <a:r>
              <a:rPr lang="en-GB">
                <a:solidFill>
                  <a:schemeClr val="bg2">
                    <a:lumMod val="10000"/>
                  </a:schemeClr>
                </a:solidFill>
                <a:latin typeface="Arial" panose="020B0604020202020204" pitchFamily="34" charset="0"/>
                <a:ea typeface="Times New Roman" panose="02020603050405020304" pitchFamily="18" charset="0"/>
              </a:rPr>
              <a:t>30% of those employed at 3 months, will still be in their job at 6 months. </a:t>
            </a:r>
            <a:endParaRPr lang="en-GB">
              <a:solidFill>
                <a:schemeClr val="bg2">
                  <a:lumMod val="10000"/>
                </a:schemeClr>
              </a:solidFill>
              <a:latin typeface="Times New Roman" panose="02020603050405020304" pitchFamily="18" charset="0"/>
              <a:ea typeface="Times New Roman" panose="02020603050405020304" pitchFamily="18" charset="0"/>
            </a:endParaRPr>
          </a:p>
        </p:txBody>
      </p:sp>
      <p:sp>
        <p:nvSpPr>
          <p:cNvPr id="6" name="Title 5"/>
          <p:cNvSpPr>
            <a:spLocks noGrp="1"/>
          </p:cNvSpPr>
          <p:nvPr>
            <p:ph type="title"/>
          </p:nvPr>
        </p:nvSpPr>
        <p:spPr>
          <a:xfrm>
            <a:off x="271245" y="211258"/>
            <a:ext cx="8477468" cy="373895"/>
          </a:xfrm>
        </p:spPr>
        <p:txBody>
          <a:bodyPr>
            <a:normAutofit fontScale="90000"/>
          </a:bodyPr>
          <a:lstStyle/>
          <a:p>
            <a:r>
              <a:rPr lang="en-GB" b="1"/>
              <a:t>Targets – Highlands and Islands</a:t>
            </a:r>
          </a:p>
        </p:txBody>
      </p:sp>
      <p:graphicFrame>
        <p:nvGraphicFramePr>
          <p:cNvPr id="8" name="Table 7">
            <a:extLst>
              <a:ext uri="{FF2B5EF4-FFF2-40B4-BE49-F238E27FC236}">
                <a16:creationId xmlns:a16="http://schemas.microsoft.com/office/drawing/2014/main" id="{0C3C53BF-E108-7C38-A485-BEE99EB4B8FF}"/>
              </a:ext>
            </a:extLst>
          </p:cNvPr>
          <p:cNvGraphicFramePr>
            <a:graphicFrameLocks noGrp="1"/>
          </p:cNvGraphicFramePr>
          <p:nvPr>
            <p:extLst>
              <p:ext uri="{D42A27DB-BD31-4B8C-83A1-F6EECF244321}">
                <p14:modId xmlns:p14="http://schemas.microsoft.com/office/powerpoint/2010/main" val="2763410645"/>
              </p:ext>
            </p:extLst>
          </p:nvPr>
        </p:nvGraphicFramePr>
        <p:xfrm>
          <a:off x="628650" y="719270"/>
          <a:ext cx="7886700" cy="2185059"/>
        </p:xfrm>
        <a:graphic>
          <a:graphicData uri="http://schemas.openxmlformats.org/drawingml/2006/table">
            <a:tbl>
              <a:tblPr/>
              <a:tblGrid>
                <a:gridCol w="1314450">
                  <a:extLst>
                    <a:ext uri="{9D8B030D-6E8A-4147-A177-3AD203B41FA5}">
                      <a16:colId xmlns:a16="http://schemas.microsoft.com/office/drawing/2014/main" val="2483918929"/>
                    </a:ext>
                  </a:extLst>
                </a:gridCol>
                <a:gridCol w="1314450">
                  <a:extLst>
                    <a:ext uri="{9D8B030D-6E8A-4147-A177-3AD203B41FA5}">
                      <a16:colId xmlns:a16="http://schemas.microsoft.com/office/drawing/2014/main" val="3890808791"/>
                    </a:ext>
                  </a:extLst>
                </a:gridCol>
                <a:gridCol w="1314450">
                  <a:extLst>
                    <a:ext uri="{9D8B030D-6E8A-4147-A177-3AD203B41FA5}">
                      <a16:colId xmlns:a16="http://schemas.microsoft.com/office/drawing/2014/main" val="1600659249"/>
                    </a:ext>
                  </a:extLst>
                </a:gridCol>
                <a:gridCol w="1314450">
                  <a:extLst>
                    <a:ext uri="{9D8B030D-6E8A-4147-A177-3AD203B41FA5}">
                      <a16:colId xmlns:a16="http://schemas.microsoft.com/office/drawing/2014/main" val="938667177"/>
                    </a:ext>
                  </a:extLst>
                </a:gridCol>
                <a:gridCol w="1314450">
                  <a:extLst>
                    <a:ext uri="{9D8B030D-6E8A-4147-A177-3AD203B41FA5}">
                      <a16:colId xmlns:a16="http://schemas.microsoft.com/office/drawing/2014/main" val="2113788430"/>
                    </a:ext>
                  </a:extLst>
                </a:gridCol>
                <a:gridCol w="1314450">
                  <a:extLst>
                    <a:ext uri="{9D8B030D-6E8A-4147-A177-3AD203B41FA5}">
                      <a16:colId xmlns:a16="http://schemas.microsoft.com/office/drawing/2014/main" val="1590085272"/>
                    </a:ext>
                  </a:extLst>
                </a:gridCol>
              </a:tblGrid>
              <a:tr h="254410">
                <a:tc>
                  <a:txBody>
                    <a:bodyPr/>
                    <a:lstStyle/>
                    <a:p>
                      <a:pPr algn="l" fontAlgn="ctr"/>
                      <a:r>
                        <a:rPr lang="en-GB" sz="1500" b="0" i="0" u="none" strike="noStrike">
                          <a:solidFill>
                            <a:srgbClr val="000000"/>
                          </a:solidFill>
                          <a:effectLst/>
                          <a:latin typeface="Arial" panose="020B0604020202020204" pitchFamily="34" charset="0"/>
                        </a:rPr>
                        <a:t> </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l" rtl="0" fontAlgn="ctr"/>
                      <a:r>
                        <a:rPr lang="en-GB" sz="1300" b="1" i="0" u="none" strike="noStrike">
                          <a:solidFill>
                            <a:srgbClr val="FFFFFF"/>
                          </a:solidFill>
                          <a:effectLst/>
                          <a:latin typeface="Arial" panose="020B0604020202020204" pitchFamily="34" charset="0"/>
                        </a:rPr>
                        <a:t>Targets</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4C0"/>
                    </a:solidFill>
                  </a:tcPr>
                </a:tc>
                <a:tc>
                  <a:txBody>
                    <a:bodyPr/>
                    <a:lstStyle/>
                    <a:p>
                      <a:pPr algn="ctr" rtl="0" fontAlgn="ctr"/>
                      <a:r>
                        <a:rPr lang="en-GB" sz="1300" b="1" i="0" u="none" strike="noStrike">
                          <a:solidFill>
                            <a:srgbClr val="FFFFFF"/>
                          </a:solidFill>
                          <a:effectLst/>
                          <a:latin typeface="Arial" panose="020B0604020202020204" pitchFamily="34" charset="0"/>
                        </a:rPr>
                        <a:t>22/23</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4C0"/>
                    </a:solidFill>
                  </a:tcPr>
                </a:tc>
                <a:tc>
                  <a:txBody>
                    <a:bodyPr/>
                    <a:lstStyle/>
                    <a:p>
                      <a:pPr algn="ctr" rtl="0" fontAlgn="ctr"/>
                      <a:r>
                        <a:rPr lang="en-GB" sz="1300" b="1" i="0" u="none" strike="noStrike">
                          <a:solidFill>
                            <a:srgbClr val="FFFFFF"/>
                          </a:solidFill>
                          <a:effectLst/>
                          <a:latin typeface="Arial" panose="020B0604020202020204" pitchFamily="34" charset="0"/>
                        </a:rPr>
                        <a:t>23/24</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4C0"/>
                    </a:solidFill>
                  </a:tcPr>
                </a:tc>
                <a:tc>
                  <a:txBody>
                    <a:bodyPr/>
                    <a:lstStyle/>
                    <a:p>
                      <a:pPr algn="ctr" rtl="0" fontAlgn="ctr"/>
                      <a:r>
                        <a:rPr lang="en-GB" sz="1300" b="1" i="0" u="none" strike="noStrike">
                          <a:solidFill>
                            <a:srgbClr val="FFFFFF"/>
                          </a:solidFill>
                          <a:effectLst/>
                          <a:latin typeface="Arial" panose="020B0604020202020204" pitchFamily="34" charset="0"/>
                        </a:rPr>
                        <a:t>24/25</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4C0"/>
                    </a:solidFill>
                  </a:tcPr>
                </a:tc>
                <a:tc>
                  <a:txBody>
                    <a:bodyPr/>
                    <a:lstStyle/>
                    <a:p>
                      <a:pPr algn="ctr" rtl="0" fontAlgn="ctr"/>
                      <a:r>
                        <a:rPr lang="en-GB" sz="1300" b="1" i="0" u="none" strike="noStrike">
                          <a:solidFill>
                            <a:srgbClr val="FFFFFF"/>
                          </a:solidFill>
                          <a:effectLst/>
                          <a:latin typeface="Arial" panose="020B0604020202020204" pitchFamily="34" charset="0"/>
                        </a:rPr>
                        <a:t>Total</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4C0"/>
                    </a:solidFill>
                  </a:tcPr>
                </a:tc>
                <a:extLst>
                  <a:ext uri="{0D108BD9-81ED-4DB2-BD59-A6C34878D82A}">
                    <a16:rowId xmlns:a16="http://schemas.microsoft.com/office/drawing/2014/main" val="1405575969"/>
                  </a:ext>
                </a:extLst>
              </a:tr>
              <a:tr h="214658">
                <a:tc rowSpan="2">
                  <a:txBody>
                    <a:bodyPr/>
                    <a:lstStyle/>
                    <a:p>
                      <a:pPr algn="l" rtl="0" fontAlgn="ctr"/>
                      <a:r>
                        <a:rPr lang="en-GB" sz="1300" b="1" i="0" u="none" strike="noStrike" err="1">
                          <a:solidFill>
                            <a:srgbClr val="FFFFFF"/>
                          </a:solidFill>
                          <a:effectLst/>
                          <a:latin typeface="Arial" panose="020B0604020202020204" pitchFamily="34" charset="0"/>
                        </a:rPr>
                        <a:t>KPI</a:t>
                      </a:r>
                      <a:r>
                        <a:rPr lang="en-GB" sz="1300" b="1" i="0" u="none" strike="noStrike">
                          <a:solidFill>
                            <a:srgbClr val="FFFFFF"/>
                          </a:solidFill>
                          <a:effectLst/>
                          <a:latin typeface="Arial" panose="020B0604020202020204" pitchFamily="34" charset="0"/>
                        </a:rPr>
                        <a:t> 1</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5C0"/>
                    </a:solidFill>
                  </a:tcPr>
                </a:tc>
                <a:tc>
                  <a:txBody>
                    <a:bodyPr/>
                    <a:lstStyle/>
                    <a:p>
                      <a:pPr algn="l" rtl="0" fontAlgn="ctr"/>
                      <a:r>
                        <a:rPr lang="en-GB" sz="1300" b="1" i="0" u="none" strike="noStrike">
                          <a:solidFill>
                            <a:srgbClr val="4D5D68"/>
                          </a:solidFill>
                          <a:effectLst/>
                          <a:latin typeface="Arial" panose="020B0604020202020204" pitchFamily="34" charset="0"/>
                        </a:rPr>
                        <a:t>Experiences</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7F0F4"/>
                    </a:solidFill>
                  </a:tcPr>
                </a:tc>
                <a:tc rowSpan="2">
                  <a:txBody>
                    <a:bodyPr/>
                    <a:lstStyle/>
                    <a:p>
                      <a:pPr algn="ctr" rtl="0" fontAlgn="ctr"/>
                      <a:r>
                        <a:rPr lang="en-GB" sz="1300" b="1" i="0" u="none" strike="noStrike">
                          <a:solidFill>
                            <a:srgbClr val="4D5D68"/>
                          </a:solidFill>
                          <a:effectLst/>
                          <a:latin typeface="Arial" panose="020B0604020202020204" pitchFamily="34" charset="0"/>
                        </a:rPr>
                        <a:t>250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rowSpan="2">
                  <a:txBody>
                    <a:bodyPr/>
                    <a:lstStyle/>
                    <a:p>
                      <a:pPr algn="ctr" rtl="0" fontAlgn="ctr"/>
                      <a:r>
                        <a:rPr lang="en-GB" sz="1300" b="1" i="0" u="none" strike="noStrike">
                          <a:solidFill>
                            <a:srgbClr val="4D5D68"/>
                          </a:solidFill>
                          <a:effectLst/>
                          <a:latin typeface="Arial" panose="020B0604020202020204" pitchFamily="34" charset="0"/>
                        </a:rPr>
                        <a:t>500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rowSpan="2">
                  <a:txBody>
                    <a:bodyPr/>
                    <a:lstStyle/>
                    <a:p>
                      <a:pPr algn="ctr" rtl="0" fontAlgn="ctr"/>
                      <a:r>
                        <a:rPr lang="en-GB" sz="1300" b="1" i="0" u="none" strike="noStrike">
                          <a:solidFill>
                            <a:srgbClr val="4D5D68"/>
                          </a:solidFill>
                          <a:effectLst/>
                          <a:latin typeface="Arial" panose="020B0604020202020204" pitchFamily="34" charset="0"/>
                        </a:rPr>
                        <a:t>250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rowSpan="2">
                  <a:txBody>
                    <a:bodyPr/>
                    <a:lstStyle/>
                    <a:p>
                      <a:pPr algn="ctr" rtl="0" fontAlgn="ctr"/>
                      <a:r>
                        <a:rPr lang="en-GB" sz="1300" b="1" i="0" u="none" strike="noStrike">
                          <a:solidFill>
                            <a:srgbClr val="4D5D68"/>
                          </a:solidFill>
                          <a:effectLst/>
                          <a:latin typeface="Arial" panose="020B0604020202020204" pitchFamily="34" charset="0"/>
                        </a:rPr>
                        <a:t>1000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extLst>
                  <a:ext uri="{0D108BD9-81ED-4DB2-BD59-A6C34878D82A}">
                    <a16:rowId xmlns:a16="http://schemas.microsoft.com/office/drawing/2014/main" val="3801683828"/>
                  </a:ext>
                </a:extLst>
              </a:tr>
              <a:tr h="437267">
                <a:tc vMerge="1">
                  <a:txBody>
                    <a:bodyPr/>
                    <a:lstStyle/>
                    <a:p>
                      <a:endParaRPr lang="en-GB"/>
                    </a:p>
                  </a:txBody>
                  <a:tcPr/>
                </a:tc>
                <a:tc>
                  <a:txBody>
                    <a:bodyPr/>
                    <a:lstStyle/>
                    <a:p>
                      <a:pPr algn="l" rtl="0" fontAlgn="ctr"/>
                      <a:r>
                        <a:rPr lang="en-GB" sz="1300" b="1" i="0" u="none" strike="noStrike">
                          <a:solidFill>
                            <a:srgbClr val="4D5D68"/>
                          </a:solidFill>
                          <a:effectLst/>
                          <a:latin typeface="Arial" panose="020B0604020202020204" pitchFamily="34" charset="0"/>
                        </a:rPr>
                        <a:t>(</a:t>
                      </a:r>
                      <a:r>
                        <a:rPr lang="en-GB" sz="1300" b="1" i="0" u="none" strike="noStrike" err="1">
                          <a:solidFill>
                            <a:srgbClr val="4D5D68"/>
                          </a:solidFill>
                          <a:effectLst/>
                          <a:latin typeface="Arial" panose="020B0604020202020204" pitchFamily="34" charset="0"/>
                        </a:rPr>
                        <a:t>ESR</a:t>
                      </a:r>
                      <a:r>
                        <a:rPr lang="en-GB" sz="1300" b="1" i="0" u="none" strike="noStrike">
                          <a:solidFill>
                            <a:srgbClr val="4D5D68"/>
                          </a:solidFill>
                          <a:effectLst/>
                          <a:latin typeface="Arial" panose="020B0604020202020204" pitchFamily="34" charset="0"/>
                        </a:rPr>
                        <a:t> not funded)</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7F0F4"/>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83951581"/>
                  </a:ext>
                </a:extLst>
              </a:tr>
              <a:tr h="222608">
                <a:tc>
                  <a:txBody>
                    <a:bodyPr/>
                    <a:lstStyle/>
                    <a:p>
                      <a:pPr algn="l" rtl="0" fontAlgn="ctr"/>
                      <a:r>
                        <a:rPr lang="en-GB" sz="1300" b="1" i="0" u="none" strike="noStrike">
                          <a:solidFill>
                            <a:srgbClr val="FFFFFF"/>
                          </a:solidFill>
                          <a:effectLst/>
                          <a:latin typeface="Arial" panose="020B0604020202020204" pitchFamily="34" charset="0"/>
                        </a:rPr>
                        <a:t>KPI 2</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5C0"/>
                    </a:solidFill>
                  </a:tcPr>
                </a:tc>
                <a:tc>
                  <a:txBody>
                    <a:bodyPr/>
                    <a:lstStyle/>
                    <a:p>
                      <a:pPr algn="l" rtl="0" fontAlgn="ctr"/>
                      <a:r>
                        <a:rPr lang="en-GB" sz="1300" b="1" i="0" u="none" strike="noStrike">
                          <a:solidFill>
                            <a:srgbClr val="4D5D68"/>
                          </a:solidFill>
                          <a:effectLst/>
                          <a:latin typeface="Arial" panose="020B0604020202020204" pitchFamily="34" charset="0"/>
                        </a:rPr>
                        <a:t>Job Starts</a:t>
                      </a:r>
                    </a:p>
                    <a:p>
                      <a:pPr algn="l" rtl="0" fontAlgn="ctr"/>
                      <a:endParaRPr lang="en-GB" sz="1300" b="1" i="0" u="none" strike="noStrike">
                        <a:solidFill>
                          <a:srgbClr val="4D5D68"/>
                        </a:solidFill>
                        <a:effectLst/>
                        <a:latin typeface="Arial" panose="020B0604020202020204" pitchFamily="34" charset="0"/>
                      </a:endParaRP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250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500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250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1000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extLst>
                  <a:ext uri="{0D108BD9-81ED-4DB2-BD59-A6C34878D82A}">
                    <a16:rowId xmlns:a16="http://schemas.microsoft.com/office/drawing/2014/main" val="821685299"/>
                  </a:ext>
                </a:extLst>
              </a:tr>
              <a:tr h="437267">
                <a:tc>
                  <a:txBody>
                    <a:bodyPr/>
                    <a:lstStyle/>
                    <a:p>
                      <a:pPr algn="l" rtl="0" fontAlgn="ctr"/>
                      <a:r>
                        <a:rPr lang="en-GB" sz="1300" b="1" i="0" u="none" strike="noStrike" err="1">
                          <a:solidFill>
                            <a:srgbClr val="FFFFFF"/>
                          </a:solidFill>
                          <a:effectLst/>
                          <a:latin typeface="Arial" panose="020B0604020202020204" pitchFamily="34" charset="0"/>
                        </a:rPr>
                        <a:t>KPI</a:t>
                      </a:r>
                      <a:r>
                        <a:rPr lang="en-GB" sz="1300" b="1" i="0" u="none" strike="noStrike">
                          <a:solidFill>
                            <a:srgbClr val="FFFFFF"/>
                          </a:solidFill>
                          <a:effectLst/>
                          <a:latin typeface="Arial" panose="020B0604020202020204" pitchFamily="34" charset="0"/>
                        </a:rPr>
                        <a:t> 3</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5C0"/>
                    </a:solidFill>
                  </a:tcPr>
                </a:tc>
                <a:tc>
                  <a:txBody>
                    <a:bodyPr/>
                    <a:lstStyle/>
                    <a:p>
                      <a:pPr algn="l" rtl="0" fontAlgn="ctr"/>
                      <a:r>
                        <a:rPr lang="en-GB" sz="1300" b="1" i="0" u="none" strike="noStrike">
                          <a:solidFill>
                            <a:srgbClr val="4D5D68"/>
                          </a:solidFill>
                          <a:effectLst/>
                          <a:latin typeface="Arial" panose="020B0604020202020204" pitchFamily="34" charset="0"/>
                        </a:rPr>
                        <a:t>Sustained 3 months</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121</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294</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252</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667</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extLst>
                  <a:ext uri="{0D108BD9-81ED-4DB2-BD59-A6C34878D82A}">
                    <a16:rowId xmlns:a16="http://schemas.microsoft.com/office/drawing/2014/main" val="4294684893"/>
                  </a:ext>
                </a:extLst>
              </a:tr>
              <a:tr h="437267">
                <a:tc>
                  <a:txBody>
                    <a:bodyPr/>
                    <a:lstStyle/>
                    <a:p>
                      <a:pPr algn="l" rtl="0" fontAlgn="ctr"/>
                      <a:r>
                        <a:rPr lang="en-GB" sz="1300" b="1" i="0" u="none" strike="noStrike" err="1">
                          <a:solidFill>
                            <a:srgbClr val="FFFFFF"/>
                          </a:solidFill>
                          <a:effectLst/>
                          <a:latin typeface="Arial" panose="020B0604020202020204" pitchFamily="34" charset="0"/>
                        </a:rPr>
                        <a:t>KPI</a:t>
                      </a:r>
                      <a:r>
                        <a:rPr lang="en-GB" sz="1300" b="1" i="0" u="none" strike="noStrike">
                          <a:solidFill>
                            <a:srgbClr val="FFFFFF"/>
                          </a:solidFill>
                          <a:effectLst/>
                          <a:latin typeface="Arial" panose="020B0604020202020204" pitchFamily="34" charset="0"/>
                        </a:rPr>
                        <a:t> 4</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5C0"/>
                    </a:solidFill>
                  </a:tcPr>
                </a:tc>
                <a:tc>
                  <a:txBody>
                    <a:bodyPr/>
                    <a:lstStyle/>
                    <a:p>
                      <a:pPr algn="l" rtl="0" fontAlgn="ctr"/>
                      <a:r>
                        <a:rPr lang="en-GB" sz="1300" b="1" i="0" u="none" strike="noStrike">
                          <a:solidFill>
                            <a:srgbClr val="4D5D68"/>
                          </a:solidFill>
                          <a:effectLst/>
                          <a:latin typeface="Arial" panose="020B0604020202020204" pitchFamily="34" charset="0"/>
                        </a:rPr>
                        <a:t>Sustained 6 months</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24</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75</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101</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tc>
                  <a:txBody>
                    <a:bodyPr/>
                    <a:lstStyle/>
                    <a:p>
                      <a:pPr algn="ctr" rtl="0" fontAlgn="ctr"/>
                      <a:r>
                        <a:rPr lang="en-GB" sz="1300" b="1" i="0" u="none" strike="noStrike">
                          <a:solidFill>
                            <a:srgbClr val="4D5D68"/>
                          </a:solidFill>
                          <a:effectLst/>
                          <a:latin typeface="Arial" panose="020B0604020202020204" pitchFamily="34" charset="0"/>
                        </a:rPr>
                        <a:t>200</a:t>
                      </a:r>
                    </a:p>
                  </a:txBody>
                  <a:tcPr marL="7950" marR="7950" marT="79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0F4"/>
                    </a:solidFill>
                  </a:tcPr>
                </a:tc>
                <a:extLst>
                  <a:ext uri="{0D108BD9-81ED-4DB2-BD59-A6C34878D82A}">
                    <a16:rowId xmlns:a16="http://schemas.microsoft.com/office/drawing/2014/main" val="3103974274"/>
                  </a:ext>
                </a:extLst>
              </a:tr>
            </a:tbl>
          </a:graphicData>
        </a:graphic>
      </p:graphicFrame>
    </p:spTree>
    <p:extLst>
      <p:ext uri="{BB962C8B-B14F-4D97-AF65-F5344CB8AC3E}">
        <p14:creationId xmlns:p14="http://schemas.microsoft.com/office/powerpoint/2010/main" val="974463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8E10D-E0A4-FCCB-8EF8-597BB01C1C61}"/>
              </a:ext>
            </a:extLst>
          </p:cNvPr>
          <p:cNvSpPr>
            <a:spLocks noGrp="1"/>
          </p:cNvSpPr>
          <p:nvPr>
            <p:ph type="body" sz="quarter" idx="10"/>
          </p:nvPr>
        </p:nvSpPr>
        <p:spPr/>
        <p:txBody>
          <a:bodyPr/>
          <a:lstStyle/>
          <a:p>
            <a:pPr marL="285750" indent="-285750">
              <a:buFont typeface="Arial" panose="020B0604020202020204" pitchFamily="34" charset="0"/>
              <a:buChar char="•"/>
            </a:pPr>
            <a:r>
              <a:rPr lang="en-US" sz="1800">
                <a:effectLst/>
                <a:latin typeface="Arial" panose="020B0604020202020204" pitchFamily="34" charset="0"/>
                <a:ea typeface="Times New Roman" panose="02020603050405020304" pitchFamily="18" charset="0"/>
              </a:rPr>
              <a:t> </a:t>
            </a:r>
            <a:r>
              <a:rPr lang="en-GB" sz="2000">
                <a:solidFill>
                  <a:schemeClr val="bg2">
                    <a:lumMod val="10000"/>
                  </a:schemeClr>
                </a:solidFill>
                <a:effectLst/>
                <a:latin typeface="Arial" panose="020B0604020202020204" pitchFamily="34" charset="0"/>
                <a:ea typeface="Times New Roman" panose="02020603050405020304" pitchFamily="18" charset="0"/>
              </a:rPr>
              <a:t>Participants must be;</a:t>
            </a:r>
          </a:p>
          <a:p>
            <a:pPr marL="696913" lvl="1" indent="-354013"/>
            <a:r>
              <a:rPr lang="en-GB" sz="2000">
                <a:solidFill>
                  <a:schemeClr val="bg2">
                    <a:lumMod val="10000"/>
                  </a:schemeClr>
                </a:solidFill>
                <a:effectLst/>
                <a:latin typeface="Arial" panose="020B0604020202020204" pitchFamily="34" charset="0"/>
                <a:ea typeface="Times New Roman" panose="02020603050405020304" pitchFamily="18" charset="0"/>
              </a:rPr>
              <a:t>either new entrants, career changers or not worked in construction in the last 2 years</a:t>
            </a:r>
          </a:p>
          <a:p>
            <a:pPr marL="696913" lvl="1" indent="-354013"/>
            <a:r>
              <a:rPr lang="en-GB" sz="2000">
                <a:solidFill>
                  <a:schemeClr val="bg2">
                    <a:lumMod val="10000"/>
                  </a:schemeClr>
                </a:solidFill>
                <a:effectLst/>
                <a:latin typeface="Arial" panose="020B0604020202020204" pitchFamily="34" charset="0"/>
                <a:ea typeface="Times New Roman" panose="02020603050405020304" pitchFamily="18" charset="0"/>
              </a:rPr>
              <a:t>aged 18 years+.  </a:t>
            </a:r>
            <a:endParaRPr lang="en-GB" sz="2000">
              <a:solidFill>
                <a:schemeClr val="bg2">
                  <a:lumMod val="10000"/>
                </a:schemeClr>
              </a:solidFill>
              <a:effectLst/>
              <a:latin typeface="Times New Roman" panose="02020603050405020304" pitchFamily="18" charset="0"/>
              <a:ea typeface="Times New Roman" panose="02020603050405020304" pitchFamily="18" charset="0"/>
            </a:endParaRPr>
          </a:p>
          <a:p>
            <a:pPr marL="354013" indent="-354013">
              <a:buFont typeface="Arial" panose="020B0604020202020204" pitchFamily="34" charset="0"/>
              <a:buChar char="•"/>
            </a:pPr>
            <a:r>
              <a:rPr lang="en-GB" sz="2000">
                <a:solidFill>
                  <a:schemeClr val="bg2">
                    <a:lumMod val="10000"/>
                  </a:schemeClr>
                </a:solidFill>
                <a:effectLst/>
                <a:latin typeface="Arial" panose="020B0604020202020204" pitchFamily="34" charset="0"/>
                <a:ea typeface="Times New Roman" panose="02020603050405020304" pitchFamily="18" charset="0"/>
              </a:rPr>
              <a:t>Jobs must be occupations that are ‘in scope’ to CITB</a:t>
            </a:r>
          </a:p>
          <a:p>
            <a:pPr marL="354013" indent="-354013">
              <a:buFont typeface="Arial" panose="020B0604020202020204" pitchFamily="34" charset="0"/>
              <a:buChar char="•"/>
            </a:pPr>
            <a:r>
              <a:rPr lang="en-GB" sz="2000">
                <a:solidFill>
                  <a:schemeClr val="bg2">
                    <a:lumMod val="10000"/>
                  </a:schemeClr>
                </a:solidFill>
                <a:effectLst/>
                <a:latin typeface="Arial" panose="020B0604020202020204" pitchFamily="34" charset="0"/>
                <a:ea typeface="Times New Roman" panose="02020603050405020304" pitchFamily="18" charset="0"/>
              </a:rPr>
              <a:t>Suppliers can include self-employed participants where they can evidence that the majority of their work is with a named contractor.</a:t>
            </a:r>
            <a:endParaRPr lang="en-GB" sz="2000">
              <a:solidFill>
                <a:schemeClr val="bg2">
                  <a:lumMod val="10000"/>
                </a:schemeClr>
              </a:solidFill>
              <a:effectLst/>
              <a:latin typeface="Times New Roman" panose="02020603050405020304" pitchFamily="18" charset="0"/>
              <a:ea typeface="Times New Roman" panose="02020603050405020304" pitchFamily="18" charset="0"/>
            </a:endParaRPr>
          </a:p>
          <a:p>
            <a:pPr marL="354013" indent="-354013">
              <a:buFont typeface="Arial" panose="020B0604020202020204" pitchFamily="34" charset="0"/>
              <a:buChar char="•"/>
            </a:pPr>
            <a:r>
              <a:rPr lang="en-GB" sz="2000">
                <a:solidFill>
                  <a:schemeClr val="bg2">
                    <a:lumMod val="10000"/>
                  </a:schemeClr>
                </a:solidFill>
                <a:effectLst/>
                <a:latin typeface="Arial" panose="020B0604020202020204" pitchFamily="34" charset="0"/>
                <a:ea typeface="Times New Roman" panose="02020603050405020304" pitchFamily="18" charset="0"/>
              </a:rPr>
              <a:t>There will be a </a:t>
            </a:r>
            <a:r>
              <a:rPr lang="en-GB" sz="2000" err="1">
                <a:solidFill>
                  <a:schemeClr val="bg2">
                    <a:lumMod val="10000"/>
                  </a:schemeClr>
                </a:solidFill>
                <a:effectLst/>
                <a:latin typeface="Arial" panose="020B0604020202020204" pitchFamily="34" charset="0"/>
                <a:ea typeface="Times New Roman" panose="02020603050405020304" pitchFamily="18" charset="0"/>
              </a:rPr>
              <a:t>KPI</a:t>
            </a:r>
            <a:r>
              <a:rPr lang="en-GB" sz="2000">
                <a:solidFill>
                  <a:schemeClr val="bg2">
                    <a:lumMod val="10000"/>
                  </a:schemeClr>
                </a:solidFill>
                <a:effectLst/>
                <a:latin typeface="Arial" panose="020B0604020202020204" pitchFamily="34" charset="0"/>
                <a:ea typeface="Times New Roman" panose="02020603050405020304" pitchFamily="18" charset="0"/>
              </a:rPr>
              <a:t> of 15%+ attributed to Under-Represented Groups remaining in employment for 3 months</a:t>
            </a:r>
            <a:r>
              <a:rPr lang="en-GB">
                <a:solidFill>
                  <a:schemeClr val="bg2">
                    <a:lumMod val="10000"/>
                  </a:schemeClr>
                </a:solidFill>
                <a:effectLst/>
                <a:latin typeface="Arial" panose="020B0604020202020204" pitchFamily="34" charset="0"/>
                <a:ea typeface="Times New Roman" panose="02020603050405020304" pitchFamily="18" charset="0"/>
              </a:rPr>
              <a:t>.  </a:t>
            </a:r>
            <a:endParaRPr lang="en-GB">
              <a:solidFill>
                <a:schemeClr val="bg2">
                  <a:lumMod val="10000"/>
                </a:schemeClr>
              </a:solidFill>
            </a:endParaRPr>
          </a:p>
        </p:txBody>
      </p:sp>
      <p:sp>
        <p:nvSpPr>
          <p:cNvPr id="3" name="Title 2">
            <a:extLst>
              <a:ext uri="{FF2B5EF4-FFF2-40B4-BE49-F238E27FC236}">
                <a16:creationId xmlns:a16="http://schemas.microsoft.com/office/drawing/2014/main" id="{03488473-1E9D-9BB4-B24B-ECCF832BF68D}"/>
              </a:ext>
            </a:extLst>
          </p:cNvPr>
          <p:cNvSpPr>
            <a:spLocks noGrp="1"/>
          </p:cNvSpPr>
          <p:nvPr>
            <p:ph type="title"/>
          </p:nvPr>
        </p:nvSpPr>
        <p:spPr/>
        <p:txBody>
          <a:bodyPr>
            <a:normAutofit fontScale="90000"/>
          </a:bodyPr>
          <a:lstStyle/>
          <a:p>
            <a:r>
              <a:rPr lang="en-GB" b="1"/>
              <a:t>Commission Scope</a:t>
            </a:r>
          </a:p>
        </p:txBody>
      </p:sp>
    </p:spTree>
    <p:extLst>
      <p:ext uri="{BB962C8B-B14F-4D97-AF65-F5344CB8AC3E}">
        <p14:creationId xmlns:p14="http://schemas.microsoft.com/office/powerpoint/2010/main" val="36375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2893445"/>
            <a:ext cx="7914634" cy="2006196"/>
          </a:xfrm>
        </p:spPr>
        <p:txBody>
          <a:bodyPr/>
          <a:lstStyle/>
          <a:p>
            <a:pPr marL="285750" indent="-285750">
              <a:buFont typeface="Arial" panose="020B0604020202020204" pitchFamily="34" charset="0"/>
              <a:buChar char="•"/>
            </a:pPr>
            <a:r>
              <a:rPr lang="en-GB">
                <a:solidFill>
                  <a:schemeClr val="bg2">
                    <a:lumMod val="10000"/>
                  </a:schemeClr>
                </a:solidFill>
              </a:rPr>
              <a:t>Decreasing funding model over 3 years</a:t>
            </a:r>
          </a:p>
          <a:p>
            <a:pPr marL="285750" indent="-285750">
              <a:buFont typeface="Arial" panose="020B0604020202020204" pitchFamily="34" charset="0"/>
              <a:buChar char="•"/>
            </a:pPr>
            <a:r>
              <a:rPr lang="en-GB">
                <a:solidFill>
                  <a:schemeClr val="bg2">
                    <a:lumMod val="10000"/>
                  </a:schemeClr>
                </a:solidFill>
              </a:rPr>
              <a:t>Largest proportion of payment made at 6 months to encourage sustained employment</a:t>
            </a:r>
          </a:p>
          <a:p>
            <a:pPr marL="285750" indent="-285750">
              <a:buFont typeface="Arial" panose="020B0604020202020204" pitchFamily="34" charset="0"/>
              <a:buChar char="•"/>
            </a:pPr>
            <a:r>
              <a:rPr lang="en-GB">
                <a:solidFill>
                  <a:schemeClr val="bg2">
                    <a:lumMod val="10000"/>
                  </a:schemeClr>
                </a:solidFill>
              </a:rPr>
              <a:t>Additional 20% of contract value allocated to performance management and data reporting</a:t>
            </a:r>
          </a:p>
          <a:p>
            <a:pPr marL="285750" indent="-285750">
              <a:buFont typeface="Arial" panose="020B0604020202020204" pitchFamily="34" charset="0"/>
              <a:buChar char="•"/>
            </a:pPr>
            <a:r>
              <a:rPr lang="en-GB">
                <a:solidFill>
                  <a:schemeClr val="bg2">
                    <a:lumMod val="10000"/>
                  </a:schemeClr>
                </a:solidFill>
              </a:rPr>
              <a:t>Capital Expenditure/Leasing funds available under exceptional circumstances</a:t>
            </a:r>
          </a:p>
        </p:txBody>
      </p:sp>
      <p:sp>
        <p:nvSpPr>
          <p:cNvPr id="6" name="Title 5"/>
          <p:cNvSpPr>
            <a:spLocks noGrp="1"/>
          </p:cNvSpPr>
          <p:nvPr>
            <p:ph type="title"/>
          </p:nvPr>
        </p:nvSpPr>
        <p:spPr/>
        <p:txBody>
          <a:bodyPr>
            <a:normAutofit fontScale="90000"/>
          </a:bodyPr>
          <a:lstStyle/>
          <a:p>
            <a:r>
              <a:rPr lang="en-GB" b="1"/>
              <a:t>Funding Model – Highlands and Islands</a:t>
            </a:r>
          </a:p>
        </p:txBody>
      </p:sp>
      <p:pic>
        <p:nvPicPr>
          <p:cNvPr id="4" name="Picture 3">
            <a:extLst>
              <a:ext uri="{FF2B5EF4-FFF2-40B4-BE49-F238E27FC236}">
                <a16:creationId xmlns:a16="http://schemas.microsoft.com/office/drawing/2014/main" id="{2F42A365-1009-B30E-FFB7-3D3116F12BE6}"/>
              </a:ext>
            </a:extLst>
          </p:cNvPr>
          <p:cNvPicPr>
            <a:picLocks noChangeAspect="1"/>
          </p:cNvPicPr>
          <p:nvPr/>
        </p:nvPicPr>
        <p:blipFill>
          <a:blip r:embed="rId3"/>
          <a:stretch>
            <a:fillRect/>
          </a:stretch>
        </p:blipFill>
        <p:spPr>
          <a:xfrm>
            <a:off x="1835904" y="704081"/>
            <a:ext cx="5472191" cy="2136259"/>
          </a:xfrm>
          <a:prstGeom prst="rect">
            <a:avLst/>
          </a:prstGeom>
        </p:spPr>
      </p:pic>
    </p:spTree>
    <p:extLst>
      <p:ext uri="{BB962C8B-B14F-4D97-AF65-F5344CB8AC3E}">
        <p14:creationId xmlns:p14="http://schemas.microsoft.com/office/powerpoint/2010/main" val="3703721050"/>
      </p:ext>
    </p:extLst>
  </p:cSld>
  <p:clrMapOvr>
    <a:masterClrMapping/>
  </p:clrMapOvr>
</p:sld>
</file>

<file path=ppt/theme/theme1.xml><?xml version="1.0" encoding="utf-8"?>
<a:theme xmlns:a="http://schemas.openxmlformats.org/drawingml/2006/main" name="Main Slides">
  <a:themeElements>
    <a:clrScheme name="Custom 3">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resentation_Resources.pptx  -  Read-Only" id="{11EBDB13-DA2E-49E4-80AD-65F616D503BF}" vid="{765B0193-17BD-4BA7-AE46-8BA1C898D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2C3559FF43AB43AE46C887244C56EC" ma:contentTypeVersion="4" ma:contentTypeDescription="Create a new document." ma:contentTypeScope="" ma:versionID="236e76d2d4f5b55b2344b497150af1a7">
  <xsd:schema xmlns:xsd="http://www.w3.org/2001/XMLSchema" xmlns:xs="http://www.w3.org/2001/XMLSchema" xmlns:p="http://schemas.microsoft.com/office/2006/metadata/properties" xmlns:ns2="453a9b43-7052-4b64-b33b-94983cb0b18f" targetNamespace="http://schemas.microsoft.com/office/2006/metadata/properties" ma:root="true" ma:fieldsID="977f17d287703e087c7bed6ec8a8944c" ns2:_="">
    <xsd:import namespace="453a9b43-7052-4b64-b33b-94983cb0b1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a9b43-7052-4b64-b33b-94983cb0b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2F698-BDB2-424E-A635-CC7BDC79413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53a9b43-7052-4b64-b33b-94983cb0b18f"/>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BCEDE9F-66AC-42C4-AB13-16C195FF42E6}">
  <ds:schemaRefs>
    <ds:schemaRef ds:uri="http://schemas.microsoft.com/sharepoint/v3/contenttype/forms"/>
  </ds:schemaRefs>
</ds:datastoreItem>
</file>

<file path=customXml/itemProps3.xml><?xml version="1.0" encoding="utf-8"?>
<ds:datastoreItem xmlns:ds="http://schemas.openxmlformats.org/officeDocument/2006/customXml" ds:itemID="{7EA39ED2-0B73-41A2-BB6F-580715DA4C8D}">
  <ds:schemaRefs>
    <ds:schemaRef ds:uri="453a9b43-7052-4b64-b33b-94983cb0b1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1229</Words>
  <Application>Microsoft Office PowerPoint</Application>
  <PresentationFormat>On-screen Show (16:9)</PresentationFormat>
  <Paragraphs>157</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Main Slides</vt:lpstr>
      <vt:lpstr>Scotland Academy for Construction Opportunities – Highlands and Islands</vt:lpstr>
      <vt:lpstr>Agenda</vt:lpstr>
      <vt:lpstr>Scotland Academy for Construction Opportunities  Objectives </vt:lpstr>
      <vt:lpstr>Supplier commitment</vt:lpstr>
      <vt:lpstr>Support for sustained employment</vt:lpstr>
      <vt:lpstr>KPI’s and Outputs</vt:lpstr>
      <vt:lpstr>Targets – Highlands and Islands</vt:lpstr>
      <vt:lpstr>Commission Scope</vt:lpstr>
      <vt:lpstr>Funding Model – Highlands and Islands</vt:lpstr>
      <vt:lpstr>Overachievement Bonus​</vt:lpstr>
      <vt:lpstr>Commission Criteria</vt:lpstr>
      <vt:lpstr>Delta – Creating an account</vt:lpstr>
      <vt:lpstr>PowerPoint Presentation</vt:lpstr>
      <vt:lpstr>PowerPoint Presentation</vt:lpstr>
      <vt:lpstr>Scoring/Assessment Criteria</vt:lpstr>
      <vt:lpstr>Timelines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Construction Opportunities Supporting Individuals into Sustained Employment within the Construction Industry</dc:title>
  <dc:creator>Cheryl Morgan</dc:creator>
  <cp:lastModifiedBy>Hannah Gore</cp:lastModifiedBy>
  <cp:revision>2</cp:revision>
  <dcterms:created xsi:type="dcterms:W3CDTF">2022-03-31T15:54:44Z</dcterms:created>
  <dcterms:modified xsi:type="dcterms:W3CDTF">2022-06-16T12:39:54Z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0x0101004B2C3559FF43AB43AE46C887244C56EC</vt:lpwstr>
  </property>
  <property fmtid="{D5CDD505-2E9C-101B-9397-08002B2CF9AE}" pid="3" name="_dlc_DocIdItemGuid">
    <vt:lpwstr>ab1ab913-1738-4272-9307-bc720f80d8a0</vt:lpwstr>
  </property>
</Properties>
</file>